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handoutMasterIdLst>
    <p:handoutMasterId r:id="rId22"/>
  </p:handoutMasterIdLst>
  <p:sldIdLst>
    <p:sldId id="273" r:id="rId2"/>
    <p:sldId id="338" r:id="rId3"/>
    <p:sldId id="379" r:id="rId4"/>
    <p:sldId id="386" r:id="rId5"/>
    <p:sldId id="387" r:id="rId6"/>
    <p:sldId id="395" r:id="rId7"/>
    <p:sldId id="396" r:id="rId8"/>
    <p:sldId id="392" r:id="rId9"/>
    <p:sldId id="397" r:id="rId10"/>
    <p:sldId id="398" r:id="rId11"/>
    <p:sldId id="406" r:id="rId12"/>
    <p:sldId id="400" r:id="rId13"/>
    <p:sldId id="401" r:id="rId14"/>
    <p:sldId id="402" r:id="rId15"/>
    <p:sldId id="403" r:id="rId16"/>
    <p:sldId id="404" r:id="rId17"/>
    <p:sldId id="405" r:id="rId18"/>
    <p:sldId id="407" r:id="rId19"/>
    <p:sldId id="40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7DD27"/>
    <a:srgbClr val="13F11E"/>
    <a:srgbClr val="44C0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6652" autoAdjust="0"/>
  </p:normalViewPr>
  <p:slideViewPr>
    <p:cSldViewPr snapToGrid="0">
      <p:cViewPr>
        <p:scale>
          <a:sx n="113" d="100"/>
          <a:sy n="113" d="100"/>
        </p:scale>
        <p:origin x="-1584" y="-10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70627B5-3C71-468D-9138-51264DAD7755}" type="datetimeFigureOut">
              <a:rPr lang="en-US"/>
              <a:pPr>
                <a:defRPr/>
              </a:pPr>
              <a:t>5/15/2013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4E6927-0FD4-4F69-8DC8-6445145B0051}" type="slidenum">
              <a:rPr lang="en-US"/>
              <a:pPr>
                <a:defRPr/>
              </a:pPr>
              <a:t>‹#›</a:t>
            </a:fld>
            <a:endParaRPr lang="en-US"/>
          </a:p>
        </p:txBody>
      </p:sp>
    </p:spTree>
    <p:extLst>
      <p:ext uri="{BB962C8B-B14F-4D97-AF65-F5344CB8AC3E}">
        <p14:creationId xmlns:p14="http://schemas.microsoft.com/office/powerpoint/2010/main" val="30391526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8966D46-9D61-4F4D-A408-8123940F6439}" type="datetimeFigureOut">
              <a:rPr lang="en-US"/>
              <a:pPr>
                <a:defRPr/>
              </a:pPr>
              <a:t>5/15/2013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7A7E0A1-90E7-4BD9-9993-70B72FAC43A6}" type="slidenum">
              <a:rPr lang="en-US"/>
              <a:pPr>
                <a:defRPr/>
              </a:pPr>
              <a:t>‹#›</a:t>
            </a:fld>
            <a:endParaRPr lang="en-US"/>
          </a:p>
        </p:txBody>
      </p:sp>
    </p:spTree>
    <p:extLst>
      <p:ext uri="{BB962C8B-B14F-4D97-AF65-F5344CB8AC3E}">
        <p14:creationId xmlns:p14="http://schemas.microsoft.com/office/powerpoint/2010/main" val="2101509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Ultra Low Power Systems</a:t>
            </a:r>
            <a:r>
              <a:rPr lang="en-US" sz="1800" baseline="0" dirty="0" smtClean="0"/>
              <a:t> such as body sensor nodes promise to change the way we live. These systems provide rich information about activity, well being and environment. In this illustration BSNs are used to gather vitals of a subject continuously. It can alert a remotely located doctor in case of medical emergency. These systems are small in size and are often remotely located therefore need to have longer lifetime. Changing their batteries often is not possible, so they need to operate from harvested energy. Energy autonomy is central to their wide spread deployment</a:t>
            </a:r>
            <a:endParaRPr lang="en-US" sz="1800"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work focusses on the infrastructure circuits for the </a:t>
            </a:r>
            <a:r>
              <a:rPr lang="en-US" baseline="0" dirty="0" err="1" smtClean="0"/>
              <a:t>SoC.</a:t>
            </a:r>
            <a:r>
              <a:rPr lang="en-US" baseline="0" dirty="0" smtClean="0"/>
              <a:t> It needs efficient energy harvesting to increase the amount of harvested energy. Multiple regulated output voltages with higher efficiency to minimize loss and ultra-low power clocking to increase the lifetime in the idle mode.</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energy point exists for each block in the </a:t>
            </a:r>
            <a:r>
              <a:rPr lang="en-US" baseline="0" dirty="0" err="1" smtClean="0"/>
              <a:t>SoC.</a:t>
            </a:r>
            <a:r>
              <a:rPr lang="en-US" baseline="0" dirty="0" smtClean="0"/>
              <a:t> Sometimes a different operating condition may be selected keeping in mind the performance, sensitivity etc. for the various blocks of the </a:t>
            </a:r>
            <a:r>
              <a:rPr lang="en-US" baseline="0" dirty="0" err="1" smtClean="0"/>
              <a:t>SoC.</a:t>
            </a:r>
            <a:r>
              <a:rPr lang="en-US" baseline="0" dirty="0" smtClean="0"/>
              <a:t> This drives the need for multiple regulated output voltages for the </a:t>
            </a:r>
            <a:r>
              <a:rPr lang="en-US" baseline="0" dirty="0" err="1" smtClean="0"/>
              <a:t>SoC.</a:t>
            </a:r>
            <a:endParaRPr lang="en-US"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Ultra Low Power Systems</a:t>
            </a:r>
            <a:r>
              <a:rPr lang="en-US" sz="1800" baseline="0" dirty="0" smtClean="0"/>
              <a:t> such as body sensor nodes promise to change the way we live. These systems provide rich information about activity, well being and environment. In this illustration BSNs are used to gather vitals of a subject continuously. It can alert a remotely located doctor in case of medical emergency. These systems are small in size and are often remotely located therefore need to have longer lifetime. Changing their batteries often is not possible, so they need to operate from harvested energy. Energy autonomy is central to their wide spread deployment</a:t>
            </a:r>
            <a:endParaRPr lang="en-US" sz="1800" dirty="0"/>
          </a:p>
        </p:txBody>
      </p:sp>
      <p:sp>
        <p:nvSpPr>
          <p:cNvPr id="4" name="Slide Number Placeholder 3"/>
          <p:cNvSpPr>
            <a:spLocks noGrp="1"/>
          </p:cNvSpPr>
          <p:nvPr>
            <p:ph type="sldNum" sz="quarter" idx="10"/>
          </p:nvPr>
        </p:nvSpPr>
        <p:spPr/>
        <p:txBody>
          <a:bodyPr/>
          <a:lstStyle/>
          <a:p>
            <a:pPr>
              <a:defRPr/>
            </a:pPr>
            <a:fld id="{F7A7E0A1-90E7-4BD9-9993-70B72FAC43A6}"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8"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0638" y="5732463"/>
            <a:ext cx="1060451" cy="1077912"/>
          </a:xfrm>
          <a:prstGeom prst="rect">
            <a:avLst/>
          </a:prstGeom>
          <a:noFill/>
        </p:spPr>
        <p:txBody>
          <a:bodyPr>
            <a:spAutoFit/>
          </a:bodyPr>
          <a:lstStyle/>
          <a:p>
            <a:pPr fontAlgn="auto">
              <a:spcBef>
                <a:spcPts val="0"/>
              </a:spcBef>
              <a:spcAft>
                <a:spcPts val="0"/>
              </a:spcAft>
              <a:defRPr/>
            </a:pPr>
            <a:r>
              <a:rPr lang="en-US" sz="1600" b="1" dirty="0">
                <a:solidFill>
                  <a:schemeClr val="bg1"/>
                </a:solidFill>
                <a:latin typeface="Castellar" pitchFamily="18" charset="0"/>
                <a:cs typeface="Sakkal Majalla" pitchFamily="2" charset="-78"/>
              </a:rPr>
              <a:t>R</a:t>
            </a:r>
            <a:r>
              <a:rPr lang="en-US" sz="1200" dirty="0">
                <a:solidFill>
                  <a:schemeClr val="bg1"/>
                </a:solidFill>
                <a:latin typeface="Castellar" pitchFamily="18" charset="0"/>
                <a:cs typeface="Sakkal Majalla" pitchFamily="2" charset="-78"/>
              </a:rPr>
              <a:t>obust</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L</a:t>
            </a:r>
            <a:r>
              <a:rPr lang="en-US" sz="1200" dirty="0">
                <a:solidFill>
                  <a:schemeClr val="bg1"/>
                </a:solidFill>
                <a:latin typeface="Castellar" pitchFamily="18" charset="0"/>
                <a:cs typeface="Sakkal Majalla" pitchFamily="2" charset="-78"/>
              </a:rPr>
              <a:t>ow</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P</a:t>
            </a:r>
            <a:r>
              <a:rPr lang="en-US" sz="1200" dirty="0">
                <a:solidFill>
                  <a:schemeClr val="bg1"/>
                </a:solidFill>
                <a:latin typeface="Castellar" pitchFamily="18" charset="0"/>
                <a:cs typeface="Sakkal Majalla" pitchFamily="2" charset="-78"/>
              </a:rPr>
              <a:t>ower</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VLSI</a:t>
            </a:r>
            <a:endParaRPr lang="en-US" sz="1200" b="1" dirty="0">
              <a:solidFill>
                <a:schemeClr val="bg1"/>
              </a:solidFill>
              <a:latin typeface="Castellar" pitchFamily="18" charset="0"/>
              <a:cs typeface="Sakkal Majalla" pitchFamily="2" charset="-78"/>
            </a:endParaRPr>
          </a:p>
        </p:txBody>
      </p:sp>
      <p:sp>
        <p:nvSpPr>
          <p:cNvPr id="2" name="Title 1"/>
          <p:cNvSpPr>
            <a:spLocks noGrp="1"/>
          </p:cNvSpPr>
          <p:nvPr>
            <p:ph type="ctrTitle"/>
          </p:nvPr>
        </p:nvSpPr>
        <p:spPr>
          <a:xfrm>
            <a:off x="1216152" y="657884"/>
            <a:ext cx="7235981" cy="4599916"/>
          </a:xfrm>
        </p:spPr>
        <p:txBody>
          <a:bodyPr>
            <a:normAutofit/>
          </a:bodyPr>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8250F2E2-5F2A-4A26-808C-C1203872A3F7}" type="datetime1">
              <a:rPr lang="en-US"/>
              <a:pPr>
                <a:defRPr/>
              </a:pPr>
              <a:t>5/15/2013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243725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4E8C0DB3-0AA1-468E-953A-4D6E037250A6}"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4BA2FE21-4A9B-4AB5-BEF5-A6B3B5A90A45}" type="datetime1">
              <a:rPr lang="en-US"/>
              <a:pPr>
                <a:defRPr/>
              </a:pPr>
              <a:t>5/15/2013</a:t>
            </a:fld>
            <a:endParaRPr lang="en-US" dirty="0"/>
          </a:p>
        </p:txBody>
      </p:sp>
    </p:spTree>
    <p:extLst>
      <p:ext uri="{BB962C8B-B14F-4D97-AF65-F5344CB8AC3E}">
        <p14:creationId xmlns:p14="http://schemas.microsoft.com/office/powerpoint/2010/main" val="395309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71D5DEDB-8B0C-44BD-9B78-5195C36711F4}"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8C0C973F-84B6-4897-AE38-F1171216756E}" type="datetime1">
              <a:rPr lang="en-US"/>
              <a:pPr>
                <a:defRPr/>
              </a:pPr>
              <a:t>5/15/2013</a:t>
            </a:fld>
            <a:endParaRPr lang="en-US" dirty="0"/>
          </a:p>
        </p:txBody>
      </p:sp>
    </p:spTree>
    <p:extLst>
      <p:ext uri="{BB962C8B-B14F-4D97-AF65-F5344CB8AC3E}">
        <p14:creationId xmlns:p14="http://schemas.microsoft.com/office/powerpoint/2010/main" val="1087230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A936CF8A-7E8E-45B3-B75C-3A782E3594ED}"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BB4B0417-A4EA-4A30-9659-F83437F7B7B6}" type="datetime1">
              <a:rPr lang="en-US"/>
              <a:pPr>
                <a:defRPr/>
              </a:pPr>
              <a:t>5/15/2013</a:t>
            </a:fld>
            <a:endParaRPr lang="en-US" dirty="0"/>
          </a:p>
        </p:txBody>
      </p:sp>
    </p:spTree>
    <p:extLst>
      <p:ext uri="{BB962C8B-B14F-4D97-AF65-F5344CB8AC3E}">
        <p14:creationId xmlns:p14="http://schemas.microsoft.com/office/powerpoint/2010/main" val="1315417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BB64F05D-9A71-433F-B296-F892A111EE4A}"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60AF466A-6BF3-4827-ACA8-93EA41C22A46}" type="datetime1">
              <a:rPr lang="en-US"/>
              <a:pPr>
                <a:defRPr/>
              </a:pPr>
              <a:t>5/15/2013</a:t>
            </a:fld>
            <a:endParaRPr lang="en-US" dirty="0"/>
          </a:p>
        </p:txBody>
      </p:sp>
    </p:spTree>
    <p:extLst>
      <p:ext uri="{BB962C8B-B14F-4D97-AF65-F5344CB8AC3E}">
        <p14:creationId xmlns:p14="http://schemas.microsoft.com/office/powerpoint/2010/main" val="2073447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fld id="{277B1E0A-34C4-4880-B773-1CB3D2D74272}" type="slidenum">
              <a:rPr lang="en-US"/>
              <a:pPr>
                <a:defRPr/>
              </a:pPr>
              <a:t>‹#›</a:t>
            </a:fld>
            <a:endParaRPr lang="en-US"/>
          </a:p>
        </p:txBody>
      </p:sp>
      <p:sp>
        <p:nvSpPr>
          <p:cNvPr id="7" name="Date Placeholder 3"/>
          <p:cNvSpPr>
            <a:spLocks noGrp="1"/>
          </p:cNvSpPr>
          <p:nvPr>
            <p:ph type="dt" sz="half" idx="17"/>
          </p:nvPr>
        </p:nvSpPr>
        <p:spPr/>
        <p:txBody>
          <a:bodyPr/>
          <a:lstStyle>
            <a:lvl1pPr>
              <a:defRPr/>
            </a:lvl1pPr>
          </a:lstStyle>
          <a:p>
            <a:pPr>
              <a:defRPr/>
            </a:pPr>
            <a:fld id="{C3D22A17-3D9D-49B7-9AC9-C70676575AF1}" type="datetime1">
              <a:rPr lang="en-US"/>
              <a:pPr>
                <a:defRPr/>
              </a:pPr>
              <a:t>5/15/2013</a:t>
            </a:fld>
            <a:endParaRPr lang="en-US" dirty="0"/>
          </a:p>
        </p:txBody>
      </p:sp>
    </p:spTree>
    <p:extLst>
      <p:ext uri="{BB962C8B-B14F-4D97-AF65-F5344CB8AC3E}">
        <p14:creationId xmlns:p14="http://schemas.microsoft.com/office/powerpoint/2010/main" val="62206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7CFE65BC-EC22-4174-899C-C44E85082FDB}" type="slidenum">
              <a:rPr lang="en-US"/>
              <a:pPr>
                <a:defRPr/>
              </a:pPr>
              <a:t>‹#›</a:t>
            </a:fld>
            <a:endParaRPr lang="en-US"/>
          </a:p>
        </p:txBody>
      </p:sp>
      <p:sp>
        <p:nvSpPr>
          <p:cNvPr id="9" name="Date Placeholder 3"/>
          <p:cNvSpPr>
            <a:spLocks noGrp="1"/>
          </p:cNvSpPr>
          <p:nvPr>
            <p:ph type="dt" sz="half" idx="17"/>
          </p:nvPr>
        </p:nvSpPr>
        <p:spPr/>
        <p:txBody>
          <a:bodyPr/>
          <a:lstStyle>
            <a:lvl1pPr>
              <a:defRPr/>
            </a:lvl1pPr>
          </a:lstStyle>
          <a:p>
            <a:pPr>
              <a:defRPr/>
            </a:pPr>
            <a:fld id="{B243FD55-5DE3-4EFF-8EAF-1E1FCB063B87}" type="datetime1">
              <a:rPr lang="en-US"/>
              <a:pPr>
                <a:defRPr/>
              </a:pPr>
              <a:t>5/15/2013</a:t>
            </a:fld>
            <a:endParaRPr lang="en-US" dirty="0"/>
          </a:p>
        </p:txBody>
      </p:sp>
    </p:spTree>
    <p:extLst>
      <p:ext uri="{BB962C8B-B14F-4D97-AF65-F5344CB8AC3E}">
        <p14:creationId xmlns:p14="http://schemas.microsoft.com/office/powerpoint/2010/main" val="4172144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Slide Number Placeholder 5"/>
          <p:cNvSpPr>
            <a:spLocks noGrp="1"/>
          </p:cNvSpPr>
          <p:nvPr>
            <p:ph type="sldNum" sz="quarter" idx="11"/>
          </p:nvPr>
        </p:nvSpPr>
        <p:spPr/>
        <p:txBody>
          <a:bodyPr/>
          <a:lstStyle>
            <a:lvl1pPr>
              <a:defRPr/>
            </a:lvl1pPr>
          </a:lstStyle>
          <a:p>
            <a:pPr>
              <a:defRPr/>
            </a:pPr>
            <a:fld id="{8E18B91C-CA27-4C4A-AAD0-07E3AE37D239}" type="slidenum">
              <a:rPr lang="en-US"/>
              <a:pPr>
                <a:defRPr/>
              </a:pPr>
              <a:t>‹#›</a:t>
            </a:fld>
            <a:endParaRPr lang="en-US"/>
          </a:p>
        </p:txBody>
      </p:sp>
      <p:sp>
        <p:nvSpPr>
          <p:cNvPr id="5" name="Date Placeholder 3"/>
          <p:cNvSpPr>
            <a:spLocks noGrp="1"/>
          </p:cNvSpPr>
          <p:nvPr>
            <p:ph type="dt" sz="half" idx="12"/>
          </p:nvPr>
        </p:nvSpPr>
        <p:spPr/>
        <p:txBody>
          <a:bodyPr/>
          <a:lstStyle>
            <a:lvl1pPr>
              <a:defRPr/>
            </a:lvl1pPr>
          </a:lstStyle>
          <a:p>
            <a:pPr>
              <a:defRPr/>
            </a:pPr>
            <a:fld id="{2F4CE429-6E0D-4E9E-9DF9-0DF6148C5BE1}" type="datetime1">
              <a:rPr lang="en-US"/>
              <a:pPr>
                <a:defRPr/>
              </a:pPr>
              <a:t>5/15/2013</a:t>
            </a:fld>
            <a:endParaRPr lang="en-US" dirty="0"/>
          </a:p>
        </p:txBody>
      </p:sp>
    </p:spTree>
    <p:extLst>
      <p:ext uri="{BB962C8B-B14F-4D97-AF65-F5344CB8AC3E}">
        <p14:creationId xmlns:p14="http://schemas.microsoft.com/office/powerpoint/2010/main" val="390952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Slide Number Placeholder 5"/>
          <p:cNvSpPr>
            <a:spLocks noGrp="1"/>
          </p:cNvSpPr>
          <p:nvPr>
            <p:ph type="sldNum" sz="quarter" idx="11"/>
          </p:nvPr>
        </p:nvSpPr>
        <p:spPr/>
        <p:txBody>
          <a:bodyPr/>
          <a:lstStyle>
            <a:lvl1pPr>
              <a:defRPr/>
            </a:lvl1pPr>
          </a:lstStyle>
          <a:p>
            <a:pPr>
              <a:defRPr/>
            </a:pPr>
            <a:fld id="{8EB42A8D-B417-4989-A629-052E6BE75E77}" type="slidenum">
              <a:rPr lang="en-US"/>
              <a:pPr>
                <a:defRPr/>
              </a:pPr>
              <a:t>‹#›</a:t>
            </a:fld>
            <a:endParaRPr lang="en-US"/>
          </a:p>
        </p:txBody>
      </p:sp>
      <p:sp>
        <p:nvSpPr>
          <p:cNvPr id="4" name="Date Placeholder 3"/>
          <p:cNvSpPr>
            <a:spLocks noGrp="1"/>
          </p:cNvSpPr>
          <p:nvPr>
            <p:ph type="dt" sz="half" idx="12"/>
          </p:nvPr>
        </p:nvSpPr>
        <p:spPr/>
        <p:txBody>
          <a:bodyPr/>
          <a:lstStyle>
            <a:lvl1pPr>
              <a:defRPr/>
            </a:lvl1pPr>
          </a:lstStyle>
          <a:p>
            <a:pPr>
              <a:defRPr/>
            </a:pPr>
            <a:fld id="{5838AD4A-6525-4B33-BA5A-C1BC2EA65D04}" type="datetime1">
              <a:rPr lang="en-US"/>
              <a:pPr>
                <a:defRPr/>
              </a:pPr>
              <a:t>5/15/2013</a:t>
            </a:fld>
            <a:endParaRPr lang="en-US" dirty="0"/>
          </a:p>
        </p:txBody>
      </p:sp>
    </p:spTree>
    <p:extLst>
      <p:ext uri="{BB962C8B-B14F-4D97-AF65-F5344CB8AC3E}">
        <p14:creationId xmlns:p14="http://schemas.microsoft.com/office/powerpoint/2010/main" val="3532726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endParaRPr lang="en-US"/>
          </a:p>
        </p:txBody>
      </p:sp>
      <p:sp>
        <p:nvSpPr>
          <p:cNvPr id="6" name="Slide Number Placeholder 5"/>
          <p:cNvSpPr>
            <a:spLocks noGrp="1"/>
          </p:cNvSpPr>
          <p:nvPr>
            <p:ph type="sldNum" sz="quarter" idx="15"/>
          </p:nvPr>
        </p:nvSpPr>
        <p:spPr/>
        <p:txBody>
          <a:bodyPr/>
          <a:lstStyle>
            <a:lvl1pPr>
              <a:defRPr/>
            </a:lvl1pPr>
          </a:lstStyle>
          <a:p>
            <a:pPr>
              <a:defRPr/>
            </a:pPr>
            <a:fld id="{EF066443-7AA7-4F93-B616-62C93408CABB}" type="slidenum">
              <a:rPr lang="en-US"/>
              <a:pPr>
                <a:defRPr/>
              </a:pPr>
              <a:t>‹#›</a:t>
            </a:fld>
            <a:endParaRPr lang="en-US"/>
          </a:p>
        </p:txBody>
      </p:sp>
      <p:sp>
        <p:nvSpPr>
          <p:cNvPr id="7" name="Date Placeholder 3"/>
          <p:cNvSpPr>
            <a:spLocks noGrp="1"/>
          </p:cNvSpPr>
          <p:nvPr>
            <p:ph type="dt" sz="half" idx="16"/>
          </p:nvPr>
        </p:nvSpPr>
        <p:spPr/>
        <p:txBody>
          <a:bodyPr/>
          <a:lstStyle>
            <a:lvl1pPr>
              <a:defRPr/>
            </a:lvl1pPr>
          </a:lstStyle>
          <a:p>
            <a:pPr>
              <a:defRPr/>
            </a:pPr>
            <a:fld id="{82578420-94A7-4ABF-A1BB-A99B8FD90BF0}" type="datetime1">
              <a:rPr lang="en-US"/>
              <a:pPr>
                <a:defRPr/>
              </a:pPr>
              <a:t>5/15/2013</a:t>
            </a:fld>
            <a:endParaRPr lang="en-US" dirty="0"/>
          </a:p>
        </p:txBody>
      </p:sp>
    </p:spTree>
    <p:extLst>
      <p:ext uri="{BB962C8B-B14F-4D97-AF65-F5344CB8AC3E}">
        <p14:creationId xmlns:p14="http://schemas.microsoft.com/office/powerpoint/2010/main" val="336881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409C4386-9B0D-44AC-A337-9482CC9833D9}" type="slidenum">
              <a:rPr lang="en-US"/>
              <a:pPr>
                <a:defRPr/>
              </a:pPr>
              <a:t>‹#›</a:t>
            </a:fld>
            <a:endParaRPr lang="en-US"/>
          </a:p>
        </p:txBody>
      </p:sp>
      <p:sp>
        <p:nvSpPr>
          <p:cNvPr id="7" name="Date Placeholder 3"/>
          <p:cNvSpPr>
            <a:spLocks noGrp="1"/>
          </p:cNvSpPr>
          <p:nvPr>
            <p:ph type="dt" sz="half" idx="12"/>
          </p:nvPr>
        </p:nvSpPr>
        <p:spPr/>
        <p:txBody>
          <a:bodyPr/>
          <a:lstStyle>
            <a:lvl1pPr>
              <a:defRPr/>
            </a:lvl1pPr>
          </a:lstStyle>
          <a:p>
            <a:pPr>
              <a:defRPr/>
            </a:pPr>
            <a:fld id="{A4A6EE68-6EB5-46B2-B3B1-734B4B5AD70F}" type="datetime1">
              <a:rPr lang="en-US"/>
              <a:pPr>
                <a:defRPr/>
              </a:pPr>
              <a:t>5/15/2013</a:t>
            </a:fld>
            <a:endParaRPr lang="en-US" dirty="0"/>
          </a:p>
        </p:txBody>
      </p:sp>
    </p:spTree>
    <p:extLst>
      <p:ext uri="{BB962C8B-B14F-4D97-AF65-F5344CB8AC3E}">
        <p14:creationId xmlns:p14="http://schemas.microsoft.com/office/powerpoint/2010/main" val="1004156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000"/>
            <a:lum/>
          </a:blip>
          <a:srcRect/>
          <a:stretch>
            <a:fillRect l="-9000" t="3000" r="-13000" b="-39000"/>
          </a:stretch>
        </a:blipFill>
        <a:effectLst/>
      </p:bgPr>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sp>
        <p:nvSpPr>
          <p:cNvPr id="1029" name="Title Placeholder 1"/>
          <p:cNvSpPr>
            <a:spLocks noGrp="1"/>
          </p:cNvSpPr>
          <p:nvPr>
            <p:ph type="title"/>
          </p:nvPr>
        </p:nvSpPr>
        <p:spPr bwMode="auto">
          <a:xfrm>
            <a:off x="1219200" y="0"/>
            <a:ext cx="7239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endParaRPr lang="en-US" smtClean="0"/>
          </a:p>
        </p:txBody>
      </p:sp>
      <p:sp>
        <p:nvSpPr>
          <p:cNvPr id="1030" name="Text Placeholder 2"/>
          <p:cNvSpPr>
            <a:spLocks noGrp="1"/>
          </p:cNvSpPr>
          <p:nvPr>
            <p:ph type="body" idx="1"/>
          </p:nvPr>
        </p:nvSpPr>
        <p:spPr bwMode="auto">
          <a:xfrm>
            <a:off x="1219200" y="1447800"/>
            <a:ext cx="7467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5486400" y="6553200"/>
            <a:ext cx="2935288"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solidFill>
                <a:latin typeface="+mn-lt"/>
                <a:cs typeface="+mn-cs"/>
              </a:defRPr>
            </a:lvl1pPr>
          </a:lstStyle>
          <a:p>
            <a:pPr>
              <a:defRPr/>
            </a:pPr>
            <a:fld id="{5D390E4D-7AAD-4C0B-AFDF-AA7CB242FE05}" type="slidenum">
              <a:rPr lang="en-US"/>
              <a:pPr>
                <a:defRPr/>
              </a:pPr>
              <a:t>‹#›</a:t>
            </a:fld>
            <a:endParaRPr lang="en-US"/>
          </a:p>
        </p:txBody>
      </p:sp>
      <p:sp>
        <p:nvSpPr>
          <p:cNvPr id="4" name="Date Placeholder 3"/>
          <p:cNvSpPr>
            <a:spLocks noGrp="1"/>
          </p:cNvSpPr>
          <p:nvPr>
            <p:ph type="dt" sz="half" idx="2"/>
          </p:nvPr>
        </p:nvSpPr>
        <p:spPr>
          <a:xfrm>
            <a:off x="2133600" y="6553200"/>
            <a:ext cx="2625725"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fld id="{E5BA9108-8AC7-46B0-8540-7725BBBD79C9}" type="datetime1">
              <a:rPr lang="en-US"/>
              <a:pPr>
                <a:defRPr/>
              </a:pPr>
              <a:t>5/15/2013</a:t>
            </a:fld>
            <a:endParaRPr lang="en-US" dirty="0"/>
          </a:p>
        </p:txBody>
      </p:sp>
      <p:pic>
        <p:nvPicPr>
          <p:cNvPr id="1034" name="Picture 6"/>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5250" y="104775"/>
            <a:ext cx="63658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7"/>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8575" y="815975"/>
            <a:ext cx="74295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rot="20532342">
            <a:off x="0" y="5229225"/>
            <a:ext cx="838200" cy="1200150"/>
          </a:xfrm>
          <a:prstGeom prst="rect">
            <a:avLst/>
          </a:prstGeom>
          <a:noFill/>
        </p:spPr>
        <p:txBody>
          <a:bodyPr>
            <a:spAutoFit/>
          </a:bodyPr>
          <a:lstStyle/>
          <a:p>
            <a:pPr algn="ctr" fontAlgn="auto">
              <a:spcBef>
                <a:spcPts val="0"/>
              </a:spcBef>
              <a:spcAft>
                <a:spcPts val="0"/>
              </a:spcAft>
              <a:defRPr/>
            </a:pPr>
            <a:r>
              <a:rPr lang="en-US" b="1" dirty="0">
                <a:solidFill>
                  <a:schemeClr val="bg1"/>
                </a:solidFill>
                <a:latin typeface="Informal Roman" pitchFamily="66" charset="0"/>
                <a:cs typeface="Times New Roman" pitchFamily="18" charset="0"/>
              </a:rPr>
              <a:t>Robust</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Low</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Power</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VLSI</a:t>
            </a:r>
          </a:p>
        </p:txBody>
      </p:sp>
      <p:grpSp>
        <p:nvGrpSpPr>
          <p:cNvPr id="1037" name="Group 66"/>
          <p:cNvGrpSpPr>
            <a:grpSpLocks/>
          </p:cNvGrpSpPr>
          <p:nvPr/>
        </p:nvGrpSpPr>
        <p:grpSpPr bwMode="auto">
          <a:xfrm>
            <a:off x="0" y="0"/>
            <a:ext cx="846138" cy="6858000"/>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cxnSp>
          <p:nvCxnSpPr>
            <p:cNvPr id="35" name="Straight Connector 34"/>
            <p:cNvCxnSpPr>
              <a:endCxn id="0" idx="2"/>
            </p:cNvCxnSpPr>
            <p:nvPr userDrawn="1"/>
          </p:nvCxnSpPr>
          <p:spPr>
            <a:xfrm flipH="1">
              <a:off x="876675" y="1142999"/>
              <a:ext cx="0" cy="571500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42" name="Group 65"/>
            <p:cNvGrpSpPr>
              <a:grpSpLocks/>
            </p:cNvGrpSpPr>
            <p:nvPr userDrawn="1"/>
          </p:nvGrpSpPr>
          <p:grpSpPr bwMode="auto">
            <a:xfrm>
              <a:off x="463337" y="-1"/>
              <a:ext cx="840759" cy="1135620"/>
              <a:chOff x="463337" y="-1"/>
              <a:chExt cx="840759" cy="1135620"/>
            </a:xfrm>
          </p:grpSpPr>
          <p:cxnSp>
            <p:nvCxnSpPr>
              <p:cNvPr id="19" name="Straight Connector 18"/>
              <p:cNvCxnSpPr/>
              <p:nvPr userDrawn="1"/>
            </p:nvCxnSpPr>
            <p:spPr>
              <a:xfrm rot="5400000">
                <a:off x="910934" y="516731"/>
                <a:ext cx="21748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903" y="1030287"/>
                <a:ext cx="2095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6224" y="58734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1958"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6224" y="88579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815"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09836" y="514349"/>
                <a:ext cx="2222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804" y="1027906"/>
                <a:ext cx="21431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827" y="58416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3086" y="772318"/>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827" y="88261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818" y="769143"/>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61" y="1135062"/>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58" y="740534"/>
                <a:ext cx="82550" cy="74680"/>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4" name="Straight Connector 33"/>
              <p:cNvCxnSpPr>
                <a:stCxn id="0" idx="0"/>
              </p:cNvCxnSpPr>
              <p:nvPr userDrawn="1"/>
            </p:nvCxnSpPr>
            <p:spPr>
              <a:xfrm rot="16200000" flipH="1" flipV="1">
                <a:off x="670299" y="204786"/>
                <a:ext cx="411163" cy="158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783" y="412749"/>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8950" y="782637"/>
                <a:ext cx="6514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555" y="766762"/>
                <a:ext cx="9533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kern="1200">
          <a:ln w="12700">
            <a:noFill/>
          </a:ln>
          <a:solidFill>
            <a:srgbClr val="1C1511"/>
          </a:solidFill>
          <a:latin typeface="+mj-lt"/>
          <a:ea typeface="+mj-ea"/>
          <a:cs typeface="+mj-cs"/>
        </a:defRPr>
      </a:lvl1pPr>
      <a:lvl2pPr algn="l" rtl="0" eaLnBrk="0" fontAlgn="base" hangingPunct="0">
        <a:spcBef>
          <a:spcPct val="0"/>
        </a:spcBef>
        <a:spcAft>
          <a:spcPct val="0"/>
        </a:spcAft>
        <a:defRPr sz="4400">
          <a:solidFill>
            <a:srgbClr val="1C1511"/>
          </a:solidFill>
          <a:latin typeface="Calibri" pitchFamily="34" charset="0"/>
        </a:defRPr>
      </a:lvl2pPr>
      <a:lvl3pPr algn="l" rtl="0" eaLnBrk="0" fontAlgn="base" hangingPunct="0">
        <a:spcBef>
          <a:spcPct val="0"/>
        </a:spcBef>
        <a:spcAft>
          <a:spcPct val="0"/>
        </a:spcAft>
        <a:defRPr sz="4400">
          <a:solidFill>
            <a:srgbClr val="1C1511"/>
          </a:solidFill>
          <a:latin typeface="Calibri" pitchFamily="34" charset="0"/>
        </a:defRPr>
      </a:lvl3pPr>
      <a:lvl4pPr algn="l" rtl="0" eaLnBrk="0" fontAlgn="base" hangingPunct="0">
        <a:spcBef>
          <a:spcPct val="0"/>
        </a:spcBef>
        <a:spcAft>
          <a:spcPct val="0"/>
        </a:spcAft>
        <a:defRPr sz="4400">
          <a:solidFill>
            <a:srgbClr val="1C1511"/>
          </a:solidFill>
          <a:latin typeface="Calibri" pitchFamily="34" charset="0"/>
        </a:defRPr>
      </a:lvl4pPr>
      <a:lvl5pPr algn="l" rtl="0" eaLnBrk="0" fontAlgn="base" hangingPunct="0">
        <a:spcBef>
          <a:spcPct val="0"/>
        </a:spcBef>
        <a:spcAft>
          <a:spcPct val="0"/>
        </a:spcAft>
        <a:defRPr sz="4400">
          <a:solidFill>
            <a:srgbClr val="1C1511"/>
          </a:solidFill>
          <a:latin typeface="Calibri" pitchFamily="34" charset="0"/>
        </a:defRPr>
      </a:lvl5pPr>
      <a:lvl6pPr marL="457200" algn="l" rtl="0" fontAlgn="base">
        <a:spcBef>
          <a:spcPct val="0"/>
        </a:spcBef>
        <a:spcAft>
          <a:spcPct val="0"/>
        </a:spcAft>
        <a:defRPr sz="4400">
          <a:solidFill>
            <a:srgbClr val="1C1511"/>
          </a:solidFill>
          <a:latin typeface="Calibri" pitchFamily="34" charset="0"/>
        </a:defRPr>
      </a:lvl6pPr>
      <a:lvl7pPr marL="914400" algn="l" rtl="0" fontAlgn="base">
        <a:spcBef>
          <a:spcPct val="0"/>
        </a:spcBef>
        <a:spcAft>
          <a:spcPct val="0"/>
        </a:spcAft>
        <a:defRPr sz="4400">
          <a:solidFill>
            <a:srgbClr val="1C1511"/>
          </a:solidFill>
          <a:latin typeface="Calibri" pitchFamily="34" charset="0"/>
        </a:defRPr>
      </a:lvl7pPr>
      <a:lvl8pPr marL="1371600" algn="l" rtl="0" fontAlgn="base">
        <a:spcBef>
          <a:spcPct val="0"/>
        </a:spcBef>
        <a:spcAft>
          <a:spcPct val="0"/>
        </a:spcAft>
        <a:defRPr sz="4400">
          <a:solidFill>
            <a:srgbClr val="1C1511"/>
          </a:solidFill>
          <a:latin typeface="Calibri" pitchFamily="34" charset="0"/>
        </a:defRPr>
      </a:lvl8pPr>
      <a:lvl9pPr marL="1828800" algn="l" rtl="0" fontAlgn="base">
        <a:spcBef>
          <a:spcPct val="0"/>
        </a:spcBef>
        <a:spcAft>
          <a:spcPct val="0"/>
        </a:spcAft>
        <a:defRPr sz="4400">
          <a:solidFill>
            <a:srgbClr val="1C151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rgbClr val="1C151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2pPr>
      <a:lvl3pPr marL="11430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4pPr>
      <a:lvl5pPr marL="20574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016000" y="331788"/>
            <a:ext cx="7925981" cy="3935412"/>
          </a:xfrm>
        </p:spPr>
        <p:txBody>
          <a:bodyPr>
            <a:normAutofit/>
          </a:bodyPr>
          <a:lstStyle/>
          <a:p>
            <a:r>
              <a:rPr lang="en-US" sz="4800" b="1" dirty="0" smtClean="0"/>
              <a:t>Power Management Solutions for ULP </a:t>
            </a:r>
            <a:r>
              <a:rPr lang="en-US" sz="4800" b="1" dirty="0" err="1" smtClean="0"/>
              <a:t>SoCs</a:t>
            </a:r>
            <a:r>
              <a:rPr lang="en-US" sz="4800" b="1" dirty="0" smtClean="0"/>
              <a:t/>
            </a:r>
            <a:br>
              <a:rPr lang="en-US" sz="4800" b="1" dirty="0" smtClean="0"/>
            </a:br>
            <a:r>
              <a:rPr lang="en-US" sz="4800" b="1" dirty="0" smtClean="0"/>
              <a:t/>
            </a:r>
            <a:br>
              <a:rPr lang="en-US" sz="4800" b="1" dirty="0" smtClean="0"/>
            </a:br>
            <a:r>
              <a:rPr lang="en-US" sz="3600" b="1" dirty="0" smtClean="0"/>
              <a:t>Deliberate Practice – Session 3</a:t>
            </a:r>
            <a:endParaRPr lang="en-US" sz="4800" dirty="0"/>
          </a:p>
        </p:txBody>
      </p:sp>
      <p:sp>
        <p:nvSpPr>
          <p:cNvPr id="4" name="Subtitle 2"/>
          <p:cNvSpPr txBox="1">
            <a:spLocks/>
          </p:cNvSpPr>
          <p:nvPr/>
        </p:nvSpPr>
        <p:spPr bwMode="auto">
          <a:xfrm>
            <a:off x="903687" y="5300515"/>
            <a:ext cx="3204025" cy="153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r" rtl="0" eaLnBrk="0" fontAlgn="base" hangingPunct="0">
              <a:spcBef>
                <a:spcPct val="20000"/>
              </a:spcBef>
              <a:spcAft>
                <a:spcPct val="0"/>
              </a:spcAft>
              <a:buFont typeface="Wingdings" pitchFamily="2" charset="2"/>
              <a:buNone/>
              <a:defRPr sz="2400" kern="1200">
                <a:solidFill>
                  <a:schemeClr val="bg2">
                    <a:lumMod val="10000"/>
                  </a:schemeClr>
                </a:solidFill>
                <a:latin typeface="+mn-lt"/>
                <a:ea typeface="+mn-ea"/>
                <a:cs typeface="+mn-cs"/>
              </a:defRPr>
            </a:lvl1pPr>
            <a:lvl2pPr marL="4572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Wingdings" pitchFamily="2" charset="2"/>
              <a:buNone/>
              <a:defRPr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Calibri"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1"/>
              </a:buClr>
              <a:buFont typeface="Calibri" pitchFamily="34" charset="0"/>
              <a:buNone/>
              <a:defRPr sz="1800" kern="1200">
                <a:solidFill>
                  <a:schemeClr val="tx1">
                    <a:tint val="75000"/>
                  </a:schemeClr>
                </a:solidFill>
                <a:latin typeface="+mn-lt"/>
                <a:ea typeface="+mn-ea"/>
                <a:cs typeface="+mn-cs"/>
              </a:defRPr>
            </a:lvl9pPr>
          </a:lstStyle>
          <a:p>
            <a:pPr algn="l" eaLnBrk="1" fontAlgn="auto" hangingPunct="1">
              <a:spcAft>
                <a:spcPts val="0"/>
              </a:spcAft>
              <a:defRPr/>
            </a:pPr>
            <a:r>
              <a:rPr lang="en-US" b="1" dirty="0" err="1" smtClean="0"/>
              <a:t>Seyi</a:t>
            </a:r>
            <a:r>
              <a:rPr lang="en-US" b="1" dirty="0" smtClean="0"/>
              <a:t> </a:t>
            </a:r>
            <a:r>
              <a:rPr lang="en-US" b="1" dirty="0"/>
              <a:t> </a:t>
            </a:r>
            <a:r>
              <a:rPr lang="en-US" b="1" dirty="0" smtClean="0"/>
              <a:t>and </a:t>
            </a:r>
            <a:r>
              <a:rPr lang="en-US" b="1" dirty="0" err="1" smtClean="0"/>
              <a:t>Aatmesh</a:t>
            </a:r>
            <a:r>
              <a:rPr lang="en-US" b="1" dirty="0" smtClean="0"/>
              <a:t> </a:t>
            </a:r>
          </a:p>
          <a:p>
            <a:pPr algn="l" eaLnBrk="1" fontAlgn="auto" hangingPunct="1">
              <a:spcAft>
                <a:spcPts val="0"/>
              </a:spcAft>
              <a:defRPr/>
            </a:pPr>
            <a:r>
              <a:rPr lang="en-US" sz="1800" b="1" dirty="0" smtClean="0"/>
              <a:t>15</a:t>
            </a:r>
            <a:r>
              <a:rPr lang="en-US" sz="1800" b="1" baseline="30000" dirty="0" smtClean="0"/>
              <a:t>th</a:t>
            </a:r>
            <a:r>
              <a:rPr lang="en-US" sz="1800" b="1" dirty="0" smtClean="0"/>
              <a:t> </a:t>
            </a:r>
            <a:r>
              <a:rPr lang="en-US" sz="1800" b="1" dirty="0" smtClean="0"/>
              <a:t>May 2013</a:t>
            </a:r>
            <a:endParaRPr lang="en-US" sz="1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10</a:t>
            </a:fld>
            <a:endParaRPr lang="en-US" smtClean="0"/>
          </a:p>
        </p:txBody>
      </p:sp>
      <p:sp>
        <p:nvSpPr>
          <p:cNvPr id="28" name="TextBox 27"/>
          <p:cNvSpPr txBox="1"/>
          <p:nvPr/>
        </p:nvSpPr>
        <p:spPr>
          <a:xfrm>
            <a:off x="939537" y="160337"/>
            <a:ext cx="8158162" cy="1046440"/>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Example – Boost Converter</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955" y="717835"/>
            <a:ext cx="7495646" cy="305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Slide Number Placeholder 3"/>
          <p:cNvSpPr txBox="1">
            <a:spLocks/>
          </p:cNvSpPr>
          <p:nvPr/>
        </p:nvSpPr>
        <p:spPr bwMode="auto">
          <a:xfrm>
            <a:off x="8686800" y="6477000"/>
            <a:ext cx="381000" cy="365125"/>
          </a:xfrm>
          <a:prstGeom prst="rect">
            <a:avLst/>
          </a:prstGeom>
          <a:ln>
            <a:miter lim="800000"/>
            <a:headEnd/>
            <a:tailEnd/>
          </a:ln>
        </p:spPr>
        <p:txBody>
          <a:bodyPr vert="horz" wrap="square" lIns="91440" tIns="45720" rIns="91440" bIns="45720" numCol="1" rtlCol="0" anchor="ctr" anchorCtr="0" compatLnSpc="1">
            <a:prstTxWarp prst="textNoShape">
              <a:avLst/>
            </a:prstTxWarp>
          </a:bodyPr>
          <a:lstStyle>
            <a:defPPr>
              <a:defRPr lang="en-US"/>
            </a:defPPr>
            <a:lvl1pPr algn="l" rtl="0" fontAlgn="auto">
              <a:spcBef>
                <a:spcPts val="0"/>
              </a:spcBef>
              <a:spcAft>
                <a:spcPts val="0"/>
              </a:spcAft>
              <a:defRPr sz="1200" b="0"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fontAlgn="base">
              <a:spcBef>
                <a:spcPct val="0"/>
              </a:spcBef>
              <a:spcAft>
                <a:spcPct val="0"/>
              </a:spcAft>
              <a:defRPr/>
            </a:pPr>
            <a:fld id="{8F8A0116-4BB3-4303-B40C-23781470D616}" type="slidenum">
              <a:rPr lang="en-US" smtClean="0"/>
              <a:pPr fontAlgn="base">
                <a:spcBef>
                  <a:spcPct val="0"/>
                </a:spcBef>
                <a:spcAft>
                  <a:spcPct val="0"/>
                </a:spcAft>
                <a:defRPr/>
              </a:pPr>
              <a:t>10</a:t>
            </a:fld>
            <a:endParaRPr lang="en-US" smtClean="0"/>
          </a:p>
        </p:txBody>
      </p:sp>
      <p:cxnSp>
        <p:nvCxnSpPr>
          <p:cNvPr id="17" name="Straight Connector 16"/>
          <p:cNvCxnSpPr/>
          <p:nvPr/>
        </p:nvCxnSpPr>
        <p:spPr>
          <a:xfrm>
            <a:off x="2264735" y="4423144"/>
            <a:ext cx="0" cy="2190307"/>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988288" y="6411433"/>
            <a:ext cx="6544341"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2264735" y="4657060"/>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42930" y="4657060"/>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662377" y="4657059"/>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640572" y="4657059"/>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017996" y="4841725"/>
            <a:ext cx="1175568" cy="646331"/>
          </a:xfrm>
          <a:prstGeom prst="rect">
            <a:avLst/>
          </a:prstGeom>
          <a:noFill/>
        </p:spPr>
        <p:txBody>
          <a:bodyPr wrap="square" rtlCol="0">
            <a:spAutoFit/>
          </a:bodyPr>
          <a:lstStyle/>
          <a:p>
            <a:r>
              <a:rPr lang="en-US" b="1" dirty="0" smtClean="0">
                <a:solidFill>
                  <a:schemeClr val="bg2">
                    <a:lumMod val="10000"/>
                  </a:schemeClr>
                </a:solidFill>
              </a:rPr>
              <a:t>Inductor</a:t>
            </a:r>
          </a:p>
          <a:p>
            <a:r>
              <a:rPr lang="en-US" b="1" dirty="0" smtClean="0">
                <a:solidFill>
                  <a:schemeClr val="bg2">
                    <a:lumMod val="10000"/>
                  </a:schemeClr>
                </a:solidFill>
              </a:rPr>
              <a:t>Current</a:t>
            </a:r>
            <a:endParaRPr lang="en-US" b="1" dirty="0">
              <a:solidFill>
                <a:schemeClr val="bg2">
                  <a:lumMod val="10000"/>
                </a:schemeClr>
              </a:solidFill>
            </a:endParaRPr>
          </a:p>
        </p:txBody>
      </p:sp>
      <p:cxnSp>
        <p:nvCxnSpPr>
          <p:cNvPr id="24" name="Straight Connector 23"/>
          <p:cNvCxnSpPr/>
          <p:nvPr/>
        </p:nvCxnSpPr>
        <p:spPr>
          <a:xfrm>
            <a:off x="2264735" y="5164890"/>
            <a:ext cx="4941283"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17996" y="5488056"/>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sp>
        <p:nvSpPr>
          <p:cNvPr id="26" name="TextBox 25"/>
          <p:cNvSpPr txBox="1"/>
          <p:nvPr/>
        </p:nvSpPr>
        <p:spPr>
          <a:xfrm>
            <a:off x="6591364" y="4809460"/>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cxnSp>
        <p:nvCxnSpPr>
          <p:cNvPr id="6" name="Elbow Connector 5"/>
          <p:cNvCxnSpPr/>
          <p:nvPr/>
        </p:nvCxnSpPr>
        <p:spPr>
          <a:xfrm flipV="1">
            <a:off x="2624667" y="2082800"/>
            <a:ext cx="4775200" cy="440267"/>
          </a:xfrm>
          <a:prstGeom prst="bentConnector3">
            <a:avLst>
              <a:gd name="adj1" fmla="val 42908"/>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669804" y="2967757"/>
            <a:ext cx="1992573"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4662377" y="2967757"/>
            <a:ext cx="1773" cy="664443"/>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343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11</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Proposed Solution – </a:t>
            </a:r>
            <a:br>
              <a:rPr lang="en-US" sz="4400" dirty="0" smtClean="0">
                <a:solidFill>
                  <a:schemeClr val="bg2">
                    <a:lumMod val="10000"/>
                  </a:schemeClr>
                </a:solidFill>
                <a:latin typeface="+mj-lt"/>
                <a:cs typeface="+mn-cs"/>
              </a:rPr>
            </a:br>
            <a:r>
              <a:rPr lang="en-US" sz="4400" dirty="0" smtClean="0">
                <a:solidFill>
                  <a:schemeClr val="bg2">
                    <a:lumMod val="10000"/>
                  </a:schemeClr>
                </a:solidFill>
                <a:latin typeface="+mj-lt"/>
                <a:cs typeface="+mn-cs"/>
              </a:rPr>
              <a:t>Modified DC-DC Converter</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983408" y="2298881"/>
            <a:ext cx="8160589" cy="2492990"/>
          </a:xfrm>
          <a:prstGeom prst="rect">
            <a:avLst/>
          </a:prstGeom>
          <a:noFill/>
        </p:spPr>
        <p:txBody>
          <a:bodyPr wrap="square">
            <a:spAutoFit/>
          </a:bodyPr>
          <a:lstStyle/>
          <a:p>
            <a:pPr fontAlgn="auto">
              <a:spcBef>
                <a:spcPts val="0"/>
              </a:spcBef>
              <a:spcAft>
                <a:spcPts val="0"/>
              </a:spcAft>
              <a:defRPr/>
            </a:pPr>
            <a:r>
              <a:rPr lang="en-US" sz="2600" b="1" u="sng" dirty="0" smtClean="0">
                <a:solidFill>
                  <a:schemeClr val="bg2">
                    <a:lumMod val="10000"/>
                  </a:schemeClr>
                </a:solidFill>
                <a:latin typeface="+mn-lt"/>
                <a:cs typeface="+mn-cs"/>
              </a:rPr>
              <a:t>Title</a:t>
            </a:r>
            <a:r>
              <a:rPr lang="en-US" sz="2600" b="1" dirty="0" smtClean="0">
                <a:solidFill>
                  <a:schemeClr val="bg2">
                    <a:lumMod val="10000"/>
                  </a:schemeClr>
                </a:solidFill>
                <a:latin typeface="+mn-lt"/>
                <a:cs typeface="+mn-cs"/>
              </a:rPr>
              <a:t>:   A </a:t>
            </a:r>
            <a:r>
              <a:rPr lang="en-US" sz="2600" b="1" dirty="0">
                <a:solidFill>
                  <a:schemeClr val="bg2">
                    <a:lumMod val="10000"/>
                  </a:schemeClr>
                </a:solidFill>
                <a:latin typeface="+mn-lt"/>
                <a:cs typeface="+mn-cs"/>
              </a:rPr>
              <a:t>400nW Single-Inductor Dual-Input-Tri-Output </a:t>
            </a:r>
            <a:r>
              <a:rPr lang="en-US" sz="2600" b="1" dirty="0" smtClean="0">
                <a:solidFill>
                  <a:schemeClr val="bg2">
                    <a:lumMod val="10000"/>
                  </a:schemeClr>
                </a:solidFill>
                <a:latin typeface="+mn-lt"/>
                <a:cs typeface="+mn-cs"/>
              </a:rPr>
              <a:t>DC-</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dirty="0" smtClean="0">
                <a:solidFill>
                  <a:schemeClr val="bg2">
                    <a:lumMod val="10000"/>
                  </a:schemeClr>
                </a:solidFill>
                <a:latin typeface="+mn-lt"/>
                <a:cs typeface="+mn-cs"/>
              </a:rPr>
              <a:t>DC </a:t>
            </a:r>
            <a:r>
              <a:rPr lang="en-US" sz="2600" b="1" dirty="0">
                <a:solidFill>
                  <a:schemeClr val="bg2">
                    <a:lumMod val="10000"/>
                  </a:schemeClr>
                </a:solidFill>
                <a:latin typeface="+mn-lt"/>
                <a:cs typeface="+mn-cs"/>
              </a:rPr>
              <a:t>Buck-Boost Converter with </a:t>
            </a:r>
            <a:r>
              <a:rPr lang="en-US" sz="2600" b="1" u="sng" dirty="0">
                <a:solidFill>
                  <a:schemeClr val="bg2">
                    <a:lumMod val="10000"/>
                  </a:schemeClr>
                </a:solidFill>
                <a:latin typeface="+mn-lt"/>
                <a:cs typeface="+mn-cs"/>
              </a:rPr>
              <a:t>Maximum </a:t>
            </a:r>
            <a:r>
              <a:rPr lang="en-US" sz="2600" b="1" u="sng" dirty="0" smtClean="0">
                <a:solidFill>
                  <a:schemeClr val="bg2">
                    <a:lumMod val="10000"/>
                  </a:schemeClr>
                </a:solidFill>
                <a:latin typeface="+mn-lt"/>
                <a:cs typeface="+mn-cs"/>
              </a:rPr>
              <a:t>Power </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u="sng" dirty="0" smtClean="0">
                <a:solidFill>
                  <a:schemeClr val="bg2">
                    <a:lumMod val="10000"/>
                  </a:schemeClr>
                </a:solidFill>
                <a:latin typeface="+mn-lt"/>
                <a:cs typeface="+mn-cs"/>
              </a:rPr>
              <a:t>Point </a:t>
            </a:r>
            <a:r>
              <a:rPr lang="en-US" sz="2600" b="1" u="sng" dirty="0">
                <a:solidFill>
                  <a:schemeClr val="bg2">
                    <a:lumMod val="10000"/>
                  </a:schemeClr>
                </a:solidFill>
                <a:latin typeface="+mn-lt"/>
                <a:cs typeface="+mn-cs"/>
              </a:rPr>
              <a:t>Tracking</a:t>
            </a:r>
            <a:r>
              <a:rPr lang="en-US" sz="2600" b="1" dirty="0">
                <a:solidFill>
                  <a:schemeClr val="bg2">
                    <a:lumMod val="10000"/>
                  </a:schemeClr>
                </a:solidFill>
                <a:latin typeface="+mn-lt"/>
                <a:cs typeface="+mn-cs"/>
              </a:rPr>
              <a:t> for Indoor Photovoltaic </a:t>
            </a:r>
            <a:r>
              <a:rPr lang="en-US" sz="2600" b="1" dirty="0" smtClean="0">
                <a:solidFill>
                  <a:schemeClr val="bg2">
                    <a:lumMod val="10000"/>
                  </a:schemeClr>
                </a:solidFill>
                <a:latin typeface="+mn-lt"/>
                <a:cs typeface="+mn-cs"/>
              </a:rPr>
              <a:t>Energy </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dirty="0" smtClean="0">
                <a:solidFill>
                  <a:schemeClr val="bg2">
                    <a:lumMod val="10000"/>
                  </a:schemeClr>
                </a:solidFill>
                <a:latin typeface="+mn-lt"/>
                <a:cs typeface="+mn-cs"/>
              </a:rPr>
              <a:t>Harvesting</a:t>
            </a:r>
          </a:p>
          <a:p>
            <a:pPr fontAlgn="auto">
              <a:spcBef>
                <a:spcPts val="0"/>
              </a:spcBef>
              <a:spcAft>
                <a:spcPts val="0"/>
              </a:spcAft>
              <a:defRPr/>
            </a:pPr>
            <a:endParaRPr lang="en-US" sz="2600" b="1" dirty="0">
              <a:solidFill>
                <a:schemeClr val="bg2">
                  <a:lumMod val="10000"/>
                </a:schemeClr>
              </a:solidFill>
              <a:latin typeface="+mn-lt"/>
              <a:cs typeface="+mn-cs"/>
            </a:endParaRPr>
          </a:p>
          <a:p>
            <a:pPr fontAlgn="auto">
              <a:spcBef>
                <a:spcPts val="0"/>
              </a:spcBef>
              <a:spcAft>
                <a:spcPts val="0"/>
              </a:spcAft>
              <a:defRPr/>
            </a:pPr>
            <a:r>
              <a:rPr lang="en-US" sz="2600" b="1" u="sng" dirty="0" smtClean="0">
                <a:solidFill>
                  <a:schemeClr val="bg2">
                    <a:lumMod val="10000"/>
                  </a:schemeClr>
                </a:solidFill>
                <a:latin typeface="+mn-lt"/>
                <a:cs typeface="+mn-cs"/>
              </a:rPr>
              <a:t>Authors</a:t>
            </a:r>
            <a:r>
              <a:rPr lang="en-US" sz="2600" b="1" dirty="0" smtClean="0">
                <a:solidFill>
                  <a:schemeClr val="bg2">
                    <a:lumMod val="10000"/>
                  </a:schemeClr>
                </a:solidFill>
                <a:latin typeface="+mn-lt"/>
                <a:cs typeface="+mn-cs"/>
              </a:rPr>
              <a:t>: </a:t>
            </a:r>
            <a:r>
              <a:rPr lang="en-US" sz="2600" dirty="0" smtClean="0">
                <a:solidFill>
                  <a:schemeClr val="bg2">
                    <a:lumMod val="10000"/>
                  </a:schemeClr>
                </a:solidFill>
                <a:latin typeface="+mn-lt"/>
                <a:cs typeface="+mn-cs"/>
              </a:rPr>
              <a:t>K. Chew, Z. Sun, H. Tang, L. </a:t>
            </a:r>
            <a:r>
              <a:rPr lang="en-US" sz="2600" dirty="0" err="1" smtClean="0">
                <a:solidFill>
                  <a:schemeClr val="bg2">
                    <a:lumMod val="10000"/>
                  </a:schemeClr>
                </a:solidFill>
                <a:latin typeface="+mn-lt"/>
                <a:cs typeface="+mn-cs"/>
              </a:rPr>
              <a:t>Siek</a:t>
            </a:r>
            <a:endParaRPr lang="en-US" sz="26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31981216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12</a:t>
            </a:fld>
            <a:endParaRPr lang="en-US" smtClean="0"/>
          </a:p>
        </p:txBody>
      </p:sp>
      <p:sp>
        <p:nvSpPr>
          <p:cNvPr id="28" name="TextBox 27"/>
          <p:cNvSpPr txBox="1"/>
          <p:nvPr/>
        </p:nvSpPr>
        <p:spPr>
          <a:xfrm>
            <a:off x="1176913" y="2683"/>
            <a:ext cx="7044267" cy="1723549"/>
          </a:xfrm>
          <a:prstGeom prst="rect">
            <a:avLst/>
          </a:prstGeom>
          <a:noFill/>
        </p:spPr>
        <p:txBody>
          <a:bodyPr wrap="square">
            <a:spAutoFit/>
          </a:bodyPr>
          <a:lstStyle/>
          <a:p>
            <a:pPr fontAlgn="auto">
              <a:spcBef>
                <a:spcPts val="0"/>
              </a:spcBef>
              <a:spcAft>
                <a:spcPts val="0"/>
              </a:spcAft>
              <a:defRPr/>
            </a:pPr>
            <a:r>
              <a:rPr lang="en-US" sz="4400" dirty="0" smtClean="0">
                <a:solidFill>
                  <a:schemeClr val="bg2">
                    <a:lumMod val="10000"/>
                  </a:schemeClr>
                </a:solidFill>
                <a:latin typeface="+mj-lt"/>
                <a:cs typeface="+mn-cs"/>
              </a:rPr>
              <a:t>Energy Harvesting for using Solar Cell</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1490133" y="6172200"/>
            <a:ext cx="8160589" cy="492443"/>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Maximum Power Point (MPP) exists</a:t>
            </a:r>
            <a:endParaRPr lang="en-US" sz="2600" dirty="0">
              <a:solidFill>
                <a:schemeClr val="bg2">
                  <a:lumMod val="10000"/>
                </a:schemeClr>
              </a:solidFill>
              <a:latin typeface="+mn-lt"/>
              <a:cs typeface="+mn-cs"/>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125" y="1349375"/>
            <a:ext cx="688816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719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13</a:t>
            </a:fld>
            <a:endParaRPr lang="en-US" smtClean="0"/>
          </a:p>
        </p:txBody>
      </p:sp>
      <p:sp>
        <p:nvSpPr>
          <p:cNvPr id="28" name="TextBox 27"/>
          <p:cNvSpPr txBox="1"/>
          <p:nvPr/>
        </p:nvSpPr>
        <p:spPr>
          <a:xfrm>
            <a:off x="897466" y="2683"/>
            <a:ext cx="9144000" cy="1046440"/>
          </a:xfrm>
          <a:prstGeom prst="rect">
            <a:avLst/>
          </a:prstGeom>
          <a:noFill/>
        </p:spPr>
        <p:txBody>
          <a:bodyPr wrap="square">
            <a:spAutoFit/>
          </a:bodyPr>
          <a:lstStyle/>
          <a:p>
            <a:pPr fontAlgn="auto">
              <a:spcBef>
                <a:spcPts val="0"/>
              </a:spcBef>
              <a:spcAft>
                <a:spcPts val="0"/>
              </a:spcAft>
              <a:defRPr/>
            </a:pPr>
            <a:r>
              <a:rPr lang="en-US" sz="4400" dirty="0" smtClean="0">
                <a:solidFill>
                  <a:schemeClr val="bg2">
                    <a:lumMod val="10000"/>
                  </a:schemeClr>
                </a:solidFill>
                <a:latin typeface="+mj-lt"/>
                <a:cs typeface="+mn-cs"/>
              </a:rPr>
              <a:t>MPP is a dynamic quantity</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897466" y="5339711"/>
            <a:ext cx="7865533" cy="1292662"/>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MPP varies with insolation level, temperature etc. </a:t>
            </a:r>
            <a:endParaRPr lang="en-US" sz="2600" dirty="0">
              <a:solidFill>
                <a:schemeClr val="bg2">
                  <a:lumMod val="10000"/>
                </a:schemeClr>
              </a:solidFill>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MPP tracking needs to be done we need to operate at MPP</a:t>
            </a:r>
            <a:endParaRPr lang="en-US" sz="2600" dirty="0">
              <a:solidFill>
                <a:schemeClr val="bg2">
                  <a:lumMod val="10000"/>
                </a:schemeClr>
              </a:solidFill>
              <a:latin typeface="+mn-lt"/>
              <a:cs typeface="+mn-cs"/>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1549400" y="965199"/>
            <a:ext cx="6807200" cy="4358957"/>
          </a:xfrm>
          <a:prstGeom prst="rect">
            <a:avLst/>
          </a:prstGeom>
        </p:spPr>
      </p:pic>
    </p:spTree>
    <p:extLst>
      <p:ext uri="{BB962C8B-B14F-4D97-AF65-F5344CB8AC3E}">
        <p14:creationId xmlns:p14="http://schemas.microsoft.com/office/powerpoint/2010/main" val="4017676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Maximum Power Point Tracking</a:t>
            </a:r>
            <a:endParaRPr lang="en-US" dirty="0"/>
          </a:p>
        </p:txBody>
      </p:sp>
      <p:sp>
        <p:nvSpPr>
          <p:cNvPr id="3" name="Content Placeholder 2"/>
          <p:cNvSpPr>
            <a:spLocks noGrp="1"/>
          </p:cNvSpPr>
          <p:nvPr>
            <p:ph idx="1"/>
          </p:nvPr>
        </p:nvSpPr>
        <p:spPr/>
        <p:txBody>
          <a:bodyPr/>
          <a:lstStyle/>
          <a:p>
            <a:pPr marL="0" indent="0">
              <a:buNone/>
            </a:pPr>
            <a:r>
              <a:rPr lang="en-US" dirty="0" smtClean="0"/>
              <a:t>How can this be done?</a:t>
            </a:r>
          </a:p>
          <a:p>
            <a:endParaRPr lang="en-US" dirty="0"/>
          </a:p>
        </p:txBody>
      </p:sp>
      <p:sp>
        <p:nvSpPr>
          <p:cNvPr id="4" name="Slide Number Placeholder 3"/>
          <p:cNvSpPr>
            <a:spLocks noGrp="1"/>
          </p:cNvSpPr>
          <p:nvPr>
            <p:ph type="sldNum" sz="quarter" idx="11"/>
          </p:nvPr>
        </p:nvSpPr>
        <p:spPr/>
        <p:txBody>
          <a:bodyPr/>
          <a:lstStyle/>
          <a:p>
            <a:pPr>
              <a:defRPr/>
            </a:pPr>
            <a:fld id="{A936CF8A-7E8E-45B3-B75C-3A782E3594ED}" type="slidenum">
              <a:rPr lang="en-US" smtClean="0"/>
              <a:pPr>
                <a:defRPr/>
              </a:pPr>
              <a:t>14</a:t>
            </a:fld>
            <a:endParaRPr lang="en-US"/>
          </a:p>
        </p:txBody>
      </p:sp>
      <p:sp>
        <p:nvSpPr>
          <p:cNvPr id="5" name="Slide Number Placeholder 3"/>
          <p:cNvSpPr txBox="1">
            <a:spLocks/>
          </p:cNvSpPr>
          <p:nvPr/>
        </p:nvSpPr>
        <p:spPr bwMode="auto">
          <a:xfrm>
            <a:off x="8686800" y="6477000"/>
            <a:ext cx="381000" cy="365125"/>
          </a:xfrm>
          <a:prstGeom prst="rect">
            <a:avLst/>
          </a:prstGeom>
          <a:ln>
            <a:miter lim="800000"/>
            <a:headEnd/>
            <a:tailEnd/>
          </a:ln>
        </p:spPr>
        <p:txBody>
          <a:bodyPr vert="horz" wrap="square" lIns="91440" tIns="45720" rIns="91440" bIns="45720" numCol="1" rtlCol="0" anchor="ctr" anchorCtr="0" compatLnSpc="1">
            <a:prstTxWarp prst="textNoShape">
              <a:avLst/>
            </a:prstTxWarp>
          </a:bodyPr>
          <a:lstStyle>
            <a:defPPr>
              <a:defRPr lang="en-US"/>
            </a:defPPr>
            <a:lvl1pPr algn="l" rtl="0" fontAlgn="auto">
              <a:spcBef>
                <a:spcPts val="0"/>
              </a:spcBef>
              <a:spcAft>
                <a:spcPts val="0"/>
              </a:spcAft>
              <a:defRPr sz="1200" b="0"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fontAlgn="base">
              <a:spcBef>
                <a:spcPct val="0"/>
              </a:spcBef>
              <a:spcAft>
                <a:spcPct val="0"/>
              </a:spcAft>
              <a:defRPr/>
            </a:pPr>
            <a:fld id="{8F8A0116-4BB3-4303-B40C-23781470D616}" type="slidenum">
              <a:rPr lang="en-US" smtClean="0"/>
              <a:pPr fontAlgn="base">
                <a:spcBef>
                  <a:spcPct val="0"/>
                </a:spcBef>
                <a:spcAft>
                  <a:spcPct val="0"/>
                </a:spcAft>
                <a:defRPr/>
              </a:pPr>
              <a:t>14</a:t>
            </a:fld>
            <a:endParaRPr lang="en-US" smtClean="0"/>
          </a:p>
        </p:txBody>
      </p:sp>
      <p:cxnSp>
        <p:nvCxnSpPr>
          <p:cNvPr id="8" name="Straight Connector 7"/>
          <p:cNvCxnSpPr/>
          <p:nvPr/>
        </p:nvCxnSpPr>
        <p:spPr>
          <a:xfrm>
            <a:off x="2264735" y="4423144"/>
            <a:ext cx="0" cy="2190307"/>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988288" y="6411433"/>
            <a:ext cx="6544341"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272808" y="5409047"/>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51003" y="5409047"/>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133214" y="5409046"/>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111409" y="5409046"/>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32936" y="4898459"/>
            <a:ext cx="1175568" cy="646331"/>
          </a:xfrm>
          <a:prstGeom prst="rect">
            <a:avLst/>
          </a:prstGeom>
          <a:noFill/>
        </p:spPr>
        <p:txBody>
          <a:bodyPr wrap="square" rtlCol="0">
            <a:spAutoFit/>
          </a:bodyPr>
          <a:lstStyle/>
          <a:p>
            <a:r>
              <a:rPr lang="en-US" b="1" dirty="0" smtClean="0">
                <a:solidFill>
                  <a:schemeClr val="bg2">
                    <a:lumMod val="10000"/>
                  </a:schemeClr>
                </a:solidFill>
              </a:rPr>
              <a:t>Inductor</a:t>
            </a:r>
          </a:p>
          <a:p>
            <a:r>
              <a:rPr lang="en-US" b="1" dirty="0" smtClean="0">
                <a:solidFill>
                  <a:schemeClr val="bg2">
                    <a:lumMod val="10000"/>
                  </a:schemeClr>
                </a:solidFill>
              </a:rPr>
              <a:t>Current</a:t>
            </a:r>
            <a:endParaRPr lang="en-US" b="1" dirty="0">
              <a:solidFill>
                <a:schemeClr val="bg2">
                  <a:lumMod val="10000"/>
                </a:schemeClr>
              </a:solidFill>
            </a:endParaRPr>
          </a:p>
        </p:txBody>
      </p:sp>
      <p:cxnSp>
        <p:nvCxnSpPr>
          <p:cNvPr id="15" name="Straight Connector 14"/>
          <p:cNvCxnSpPr/>
          <p:nvPr/>
        </p:nvCxnSpPr>
        <p:spPr>
          <a:xfrm>
            <a:off x="2253641" y="6189357"/>
            <a:ext cx="6362503"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32936" y="5544790"/>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a:t>
            </a:r>
            <a:r>
              <a:rPr lang="en-US" b="1" dirty="0" err="1" smtClean="0">
                <a:solidFill>
                  <a:schemeClr val="bg2">
                    <a:lumMod val="10000"/>
                  </a:schemeClr>
                </a:solidFill>
              </a:rPr>
              <a:t>Im</a:t>
            </a:r>
            <a:endParaRPr lang="en-US" b="1" dirty="0">
              <a:solidFill>
                <a:schemeClr val="bg2">
                  <a:lumMod val="10000"/>
                </a:schemeClr>
              </a:solidFill>
            </a:endParaRPr>
          </a:p>
        </p:txBody>
      </p:sp>
      <p:sp>
        <p:nvSpPr>
          <p:cNvPr id="17" name="TextBox 16"/>
          <p:cNvSpPr txBox="1"/>
          <p:nvPr/>
        </p:nvSpPr>
        <p:spPr>
          <a:xfrm>
            <a:off x="4858202" y="5713477"/>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a:t>
            </a:r>
            <a:r>
              <a:rPr lang="en-US" b="1" dirty="0" err="1" smtClean="0">
                <a:solidFill>
                  <a:schemeClr val="bg2">
                    <a:lumMod val="10000"/>
                  </a:schemeClr>
                </a:solidFill>
              </a:rPr>
              <a:t>Im</a:t>
            </a:r>
            <a:endParaRPr lang="en-US" b="1" dirty="0">
              <a:solidFill>
                <a:schemeClr val="bg2">
                  <a:lumMod val="10000"/>
                </a:schemeClr>
              </a:solidFill>
            </a:endParaRPr>
          </a:p>
        </p:txBody>
      </p:sp>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4893" y="2297648"/>
            <a:ext cx="3097736" cy="1647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0247" y="2218008"/>
            <a:ext cx="3198959" cy="2052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0949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MPPT Implementation Block Diagram</a:t>
            </a: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905000"/>
            <a:ext cx="7162800" cy="3276600"/>
          </a:xfrm>
          <a:prstGeom prst="rect">
            <a:avLst/>
          </a:prstGeom>
          <a:noFill/>
          <a:ln>
            <a:noFill/>
          </a:ln>
        </p:spPr>
      </p:pic>
    </p:spTree>
    <p:extLst>
      <p:ext uri="{BB962C8B-B14F-4D97-AF65-F5344CB8AC3E}">
        <p14:creationId xmlns:p14="http://schemas.microsoft.com/office/powerpoint/2010/main" val="37316816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ln/>
        </p:spPr>
        <p:txBody>
          <a:bodyPr/>
          <a:lstStyle/>
          <a:p>
            <a:r>
              <a:rPr lang="en-US" dirty="0"/>
              <a:t>Perturb and </a:t>
            </a:r>
            <a:r>
              <a:rPr lang="en-US" dirty="0" smtClean="0"/>
              <a:t>Observe (P&amp;O)</a:t>
            </a:r>
            <a:endParaRPr lang="en-US" dirty="0"/>
          </a:p>
        </p:txBody>
      </p:sp>
      <p:sp>
        <p:nvSpPr>
          <p:cNvPr id="17410" name="Rectangle 2"/>
          <p:cNvSpPr>
            <a:spLocks noGrp="1" noChangeArrowheads="1"/>
          </p:cNvSpPr>
          <p:nvPr>
            <p:ph type="body" idx="1"/>
          </p:nvPr>
        </p:nvSpPr>
        <p:spPr>
          <a:ln/>
        </p:spPr>
        <p:txBody>
          <a:bodyPr/>
          <a:lstStyle/>
          <a:p>
            <a:pPr marL="570364"/>
            <a:r>
              <a:rPr lang="en-US" dirty="0" smtClean="0"/>
              <a:t>Paper uses perturb and observe method</a:t>
            </a:r>
            <a:endParaRPr lang="en-US" dirty="0"/>
          </a:p>
        </p:txBody>
      </p:sp>
    </p:spTree>
    <p:extLst>
      <p:ext uri="{BB962C8B-B14F-4D97-AF65-F5344CB8AC3E}">
        <p14:creationId xmlns:p14="http://schemas.microsoft.com/office/powerpoint/2010/main" val="2709413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 for P&amp;O Technique</a:t>
            </a:r>
            <a:endParaRPr lang="en-US" dirty="0"/>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l="5063" r="8276"/>
          <a:stretch>
            <a:fillRect/>
          </a:stretch>
        </p:blipFill>
        <p:spPr bwMode="auto">
          <a:xfrm>
            <a:off x="2366367" y="1219200"/>
            <a:ext cx="4402336" cy="422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 name="Rectangle 4"/>
          <p:cNvSpPr/>
          <p:nvPr/>
        </p:nvSpPr>
        <p:spPr>
          <a:xfrm>
            <a:off x="2196703" y="5867400"/>
            <a:ext cx="4572000" cy="507831"/>
          </a:xfrm>
          <a:prstGeom prst="rect">
            <a:avLst/>
          </a:prstGeom>
        </p:spPr>
        <p:txBody>
          <a:bodyPr>
            <a:spAutoFit/>
          </a:bodyPr>
          <a:lstStyle/>
          <a:p>
            <a:r>
              <a:rPr lang="en-US" sz="900" dirty="0">
                <a:latin typeface="Times New Roman" charset="0"/>
                <a:cs typeface="Times New Roman" charset="0"/>
                <a:sym typeface="Times New Roman" charset="0"/>
              </a:rPr>
              <a:t>J.J. </a:t>
            </a:r>
            <a:r>
              <a:rPr lang="en-US" sz="900" dirty="0" err="1">
                <a:latin typeface="Times New Roman" charset="0"/>
                <a:cs typeface="Times New Roman" charset="0"/>
                <a:sym typeface="Times New Roman" charset="0"/>
              </a:rPr>
              <a:t>Nedumgatt</a:t>
            </a:r>
            <a:r>
              <a:rPr lang="en-US" sz="900" dirty="0">
                <a:latin typeface="Times New Roman" charset="0"/>
                <a:cs typeface="Times New Roman" charset="0"/>
                <a:sym typeface="Times New Roman" charset="0"/>
              </a:rPr>
              <a:t>, K.B. </a:t>
            </a:r>
            <a:r>
              <a:rPr lang="en-US" sz="900" dirty="0" err="1">
                <a:latin typeface="Times New Roman" charset="0"/>
                <a:cs typeface="Times New Roman" charset="0"/>
                <a:sym typeface="Times New Roman" charset="0"/>
              </a:rPr>
              <a:t>Jayakrishnan</a:t>
            </a:r>
            <a:r>
              <a:rPr lang="en-US" sz="900" dirty="0">
                <a:latin typeface="Times New Roman" charset="0"/>
                <a:cs typeface="Times New Roman" charset="0"/>
                <a:sym typeface="Times New Roman" charset="0"/>
              </a:rPr>
              <a:t>, S. </a:t>
            </a:r>
            <a:r>
              <a:rPr lang="en-US" sz="900" dirty="0" err="1">
                <a:latin typeface="Times New Roman" charset="0"/>
                <a:cs typeface="Times New Roman" charset="0"/>
                <a:sym typeface="Times New Roman" charset="0"/>
              </a:rPr>
              <a:t>Umashankar</a:t>
            </a:r>
            <a:r>
              <a:rPr lang="en-US" sz="900" dirty="0">
                <a:latin typeface="Times New Roman" charset="0"/>
                <a:cs typeface="Times New Roman" charset="0"/>
                <a:sym typeface="Times New Roman" charset="0"/>
              </a:rPr>
              <a:t>., D. </a:t>
            </a:r>
            <a:r>
              <a:rPr lang="en-US" sz="900" dirty="0" err="1">
                <a:latin typeface="Times New Roman" charset="0"/>
                <a:cs typeface="Times New Roman" charset="0"/>
                <a:sym typeface="Times New Roman" charset="0"/>
              </a:rPr>
              <a:t>Vijayakumar</a:t>
            </a:r>
            <a:r>
              <a:rPr lang="en-US" sz="900" dirty="0">
                <a:latin typeface="Times New Roman" charset="0"/>
                <a:cs typeface="Times New Roman" charset="0"/>
                <a:sym typeface="Times New Roman" charset="0"/>
              </a:rPr>
              <a:t>, and D.P. Kothari, “Perturb and Observe MPPT Algorithm for Solar PV Systems-Modeling and Simulation.” </a:t>
            </a:r>
            <a:r>
              <a:rPr lang="en-US" sz="900" dirty="0">
                <a:latin typeface="Times New Roman Italic" charset="0"/>
                <a:cs typeface="Times New Roman Italic" charset="0"/>
                <a:sym typeface="Times New Roman Italic" charset="0"/>
              </a:rPr>
              <a:t>India Conference (INDICON), 2011 Annual IEEE, Dec. 2011 pp.1,6, 16-18</a:t>
            </a:r>
            <a:r>
              <a:rPr lang="en-US" sz="900" dirty="0">
                <a:latin typeface="Times New Roman" charset="0"/>
                <a:cs typeface="Times New Roman" charset="0"/>
                <a:sym typeface="Times New Roman" charset="0"/>
              </a:rPr>
              <a:t>.</a:t>
            </a:r>
          </a:p>
        </p:txBody>
      </p:sp>
    </p:spTree>
    <p:extLst>
      <p:ext uri="{BB962C8B-B14F-4D97-AF65-F5344CB8AC3E}">
        <p14:creationId xmlns:p14="http://schemas.microsoft.com/office/powerpoint/2010/main" val="3367412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065" y="1462429"/>
            <a:ext cx="7788804" cy="3863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238994" y="1542885"/>
            <a:ext cx="1625605" cy="292388"/>
          </a:xfrm>
          <a:prstGeom prst="rect">
            <a:avLst/>
          </a:prstGeom>
          <a:solidFill>
            <a:schemeClr val="bg1"/>
          </a:solidFill>
        </p:spPr>
        <p:txBody>
          <a:bodyPr wrap="square" rtlCol="0">
            <a:spAutoFit/>
          </a:bodyPr>
          <a:lstStyle/>
          <a:p>
            <a:r>
              <a:rPr lang="en-US" sz="1300" dirty="0" smtClean="0"/>
              <a:t>Discussed Work [1]</a:t>
            </a:r>
            <a:endParaRPr lang="en-US" sz="1300" dirty="0"/>
          </a:p>
        </p:txBody>
      </p:sp>
    </p:spTree>
    <p:extLst>
      <p:ext uri="{BB962C8B-B14F-4D97-AF65-F5344CB8AC3E}">
        <p14:creationId xmlns:p14="http://schemas.microsoft.com/office/powerpoint/2010/main" val="12085919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219200" y="1380058"/>
            <a:ext cx="7467600" cy="4419600"/>
          </a:xfrm>
        </p:spPr>
        <p:txBody>
          <a:bodyPr>
            <a:noAutofit/>
          </a:bodyPr>
          <a:lstStyle/>
          <a:p>
            <a:pPr fontAlgn="auto">
              <a:spcBef>
                <a:spcPts val="0"/>
              </a:spcBef>
              <a:spcAft>
                <a:spcPts val="0"/>
              </a:spcAft>
              <a:buFont typeface="+mj-lt"/>
              <a:buAutoNum type="arabicPeriod"/>
              <a:defRPr/>
            </a:pPr>
            <a:r>
              <a:rPr lang="en-US" sz="1800" dirty="0" smtClean="0"/>
              <a:t>Chew</a:t>
            </a:r>
            <a:r>
              <a:rPr lang="en-US" sz="1800" dirty="0"/>
              <a:t>, K.W.R.; </a:t>
            </a:r>
            <a:r>
              <a:rPr lang="en-US" sz="1800" dirty="0" err="1"/>
              <a:t>Zhuochao</a:t>
            </a:r>
            <a:r>
              <a:rPr lang="en-US" sz="1800" dirty="0"/>
              <a:t> Sun; Tang, H.; </a:t>
            </a:r>
            <a:r>
              <a:rPr lang="en-US" sz="1800" dirty="0" err="1"/>
              <a:t>Siek</a:t>
            </a:r>
            <a:r>
              <a:rPr lang="en-US" sz="1800" dirty="0"/>
              <a:t>, L., "A 400nW </a:t>
            </a:r>
            <a:r>
              <a:rPr lang="en-US" sz="1800" dirty="0" smtClean="0"/>
              <a:t>single-inductor dual-input-tri-output DC-DC buck-boost converter with maximum power point tracking for indoor photovoltaic energy harvesting," </a:t>
            </a:r>
            <a:r>
              <a:rPr lang="en-US" sz="1800" i="1" dirty="0" smtClean="0"/>
              <a:t>Solid-State Circuits Conference Digest of Technical Papers (ISSCC), 2013 IEEE International</a:t>
            </a:r>
            <a:r>
              <a:rPr lang="en-US" sz="1800" dirty="0" smtClean="0"/>
              <a:t> , vol., no., pp.68,69, 17-21 Feb. 2013</a:t>
            </a:r>
          </a:p>
          <a:p>
            <a:pPr marL="457200" indent="-457200" fontAlgn="auto">
              <a:spcBef>
                <a:spcPts val="0"/>
              </a:spcBef>
              <a:spcAft>
                <a:spcPts val="0"/>
              </a:spcAft>
              <a:buFont typeface="+mj-lt"/>
              <a:buAutoNum type="arabicPeriod"/>
              <a:defRPr/>
            </a:pPr>
            <a:endParaRPr lang="en-US" sz="1800" dirty="0" smtClean="0"/>
          </a:p>
          <a:p>
            <a:pPr marL="457200" indent="-457200" fontAlgn="auto">
              <a:spcBef>
                <a:spcPts val="0"/>
              </a:spcBef>
              <a:spcAft>
                <a:spcPts val="0"/>
              </a:spcAft>
              <a:buFont typeface="+mj-lt"/>
              <a:buAutoNum type="arabicPeriod"/>
              <a:defRPr/>
            </a:pPr>
            <a:r>
              <a:rPr lang="en-US" sz="1800" dirty="0"/>
              <a:t>Y. </a:t>
            </a:r>
            <a:r>
              <a:rPr lang="en-US" sz="1800" dirty="0" err="1"/>
              <a:t>Qiu</a:t>
            </a:r>
            <a:r>
              <a:rPr lang="en-US" sz="1800" dirty="0"/>
              <a:t>, C. Van </a:t>
            </a:r>
            <a:r>
              <a:rPr lang="en-US" sz="1800" dirty="0" err="1"/>
              <a:t>Liempd</a:t>
            </a:r>
            <a:r>
              <a:rPr lang="en-US" sz="1800" dirty="0"/>
              <a:t>, B. Op het Veld, P.G. </a:t>
            </a:r>
            <a:r>
              <a:rPr lang="en-US" sz="1800" dirty="0" err="1"/>
              <a:t>Blanken</a:t>
            </a:r>
            <a:r>
              <a:rPr lang="en-US" sz="1800" dirty="0"/>
              <a:t>, and C. Van Hoof, “5</a:t>
            </a:r>
            <a:r>
              <a:rPr lang="el-GR" sz="1800" dirty="0"/>
              <a:t>μ</a:t>
            </a:r>
            <a:r>
              <a:rPr lang="en-US" sz="1800" dirty="0"/>
              <a:t>Wto-10mW Input Power Range Inductive Boost Converter for Indoor </a:t>
            </a:r>
            <a:r>
              <a:rPr lang="en-US" sz="1800" dirty="0" smtClean="0"/>
              <a:t>Photovoltaic Energy </a:t>
            </a:r>
            <a:r>
              <a:rPr lang="en-US" sz="1800" dirty="0"/>
              <a:t>Harvesting with Integrated Maximum Power Point Tracking Algorithm</a:t>
            </a:r>
            <a:r>
              <a:rPr lang="en-US" sz="1800" dirty="0" smtClean="0"/>
              <a:t>,” ISSCC </a:t>
            </a:r>
            <a:r>
              <a:rPr lang="en-US" sz="1800" dirty="0"/>
              <a:t>Dig. Tech. Papers, pp. 118-119, Feb. 2011</a:t>
            </a:r>
            <a:r>
              <a:rPr lang="en-US" sz="1800" dirty="0" smtClean="0"/>
              <a:t>.</a:t>
            </a:r>
          </a:p>
          <a:p>
            <a:pPr marL="457200" indent="-457200" fontAlgn="auto">
              <a:spcBef>
                <a:spcPts val="0"/>
              </a:spcBef>
              <a:spcAft>
                <a:spcPts val="0"/>
              </a:spcAft>
              <a:buFont typeface="+mj-lt"/>
              <a:buAutoNum type="arabicPeriod"/>
              <a:defRPr/>
            </a:pPr>
            <a:endParaRPr lang="en-US" sz="1800" dirty="0" smtClean="0"/>
          </a:p>
          <a:p>
            <a:pPr marL="457200" indent="-457200" fontAlgn="auto">
              <a:spcBef>
                <a:spcPts val="0"/>
              </a:spcBef>
              <a:spcAft>
                <a:spcPts val="0"/>
              </a:spcAft>
              <a:buFont typeface="+mj-lt"/>
              <a:buAutoNum type="arabicPeriod"/>
              <a:defRPr/>
            </a:pPr>
            <a:r>
              <a:rPr lang="en-US" sz="1800" dirty="0"/>
              <a:t>I. </a:t>
            </a:r>
            <a:r>
              <a:rPr lang="en-US" sz="1800" dirty="0" err="1"/>
              <a:t>Doms</a:t>
            </a:r>
            <a:r>
              <a:rPr lang="en-US" sz="1800" dirty="0"/>
              <a:t>, P. </a:t>
            </a:r>
            <a:r>
              <a:rPr lang="en-US" sz="1800" dirty="0" err="1"/>
              <a:t>Merken</a:t>
            </a:r>
            <a:r>
              <a:rPr lang="en-US" sz="1800" dirty="0"/>
              <a:t>, R. </a:t>
            </a:r>
            <a:r>
              <a:rPr lang="en-US" sz="1800" dirty="0" err="1"/>
              <a:t>Mertens</a:t>
            </a:r>
            <a:r>
              <a:rPr lang="en-US" sz="1800" dirty="0"/>
              <a:t>, and C. Van Hoof, “Integrated </a:t>
            </a:r>
            <a:r>
              <a:rPr lang="en-US" sz="1800" dirty="0" smtClean="0"/>
              <a:t>Capacitive Power-Management </a:t>
            </a:r>
            <a:r>
              <a:rPr lang="en-US" sz="1800" dirty="0"/>
              <a:t>Circuit for Thermal Harvesters with Output Power 10 </a:t>
            </a:r>
            <a:r>
              <a:rPr lang="en-US" sz="1800" dirty="0" smtClean="0"/>
              <a:t>to 1000μW</a:t>
            </a:r>
            <a:r>
              <a:rPr lang="en-US" sz="1800" dirty="0"/>
              <a:t>,” ISSCC Dig. Tech. Papers, pp. 300-301, Feb. 2009</a:t>
            </a:r>
            <a:r>
              <a:rPr lang="en-US" sz="1800" dirty="0" smtClean="0"/>
              <a:t>.</a:t>
            </a:r>
          </a:p>
          <a:p>
            <a:pPr marL="457200" indent="-457200" fontAlgn="auto">
              <a:spcBef>
                <a:spcPts val="0"/>
              </a:spcBef>
              <a:spcAft>
                <a:spcPts val="0"/>
              </a:spcAft>
              <a:buFont typeface="+mj-lt"/>
              <a:buAutoNum type="arabicPeriod"/>
              <a:defRPr/>
            </a:pPr>
            <a:endParaRPr lang="en-US" sz="1800" dirty="0" smtClean="0"/>
          </a:p>
          <a:p>
            <a:pPr marL="457200" indent="-457200" fontAlgn="auto">
              <a:spcBef>
                <a:spcPts val="0"/>
              </a:spcBef>
              <a:spcAft>
                <a:spcPts val="0"/>
              </a:spcAft>
              <a:buFont typeface="+mj-lt"/>
              <a:buAutoNum type="arabicPeriod"/>
              <a:defRPr/>
            </a:pPr>
            <a:r>
              <a:rPr lang="en-US" sz="1800" dirty="0"/>
              <a:t>Y.K. Tan and S.K. Panda, “Energy Harvesting from Hybrid Indoor </a:t>
            </a:r>
            <a:r>
              <a:rPr lang="en-US" sz="1800" dirty="0" smtClean="0"/>
              <a:t>Ambient Light </a:t>
            </a:r>
            <a:r>
              <a:rPr lang="en-US" sz="1800" dirty="0"/>
              <a:t>and Thermal Energy Sources for Enhanced Performance of </a:t>
            </a:r>
            <a:r>
              <a:rPr lang="en-US" sz="1800" dirty="0" smtClean="0"/>
              <a:t>Wireless Sensor </a:t>
            </a:r>
            <a:r>
              <a:rPr lang="en-US" sz="1800" dirty="0"/>
              <a:t>Nodes,” IEEE Trans. Industrial Electronics, vol. 58, no. 9, pp. </a:t>
            </a:r>
            <a:r>
              <a:rPr lang="en-US" sz="1800" dirty="0" smtClean="0"/>
              <a:t>4424-4435, Sep</a:t>
            </a:r>
            <a:r>
              <a:rPr lang="en-US" sz="1800" dirty="0"/>
              <a:t>. 2011.</a:t>
            </a:r>
            <a:endParaRPr lang="en-US" sz="1800" dirty="0"/>
          </a:p>
        </p:txBody>
      </p:sp>
      <p:sp>
        <p:nvSpPr>
          <p:cNvPr id="4" name="Slide Number Placeholder 3"/>
          <p:cNvSpPr>
            <a:spLocks noGrp="1"/>
          </p:cNvSpPr>
          <p:nvPr>
            <p:ph type="sldNum" sz="quarter" idx="11"/>
          </p:nvPr>
        </p:nvSpPr>
        <p:spPr/>
        <p:txBody>
          <a:bodyPr/>
          <a:lstStyle/>
          <a:p>
            <a:pPr>
              <a:defRPr/>
            </a:pPr>
            <a:fld id="{A936CF8A-7E8E-45B3-B75C-3A782E3594ED}" type="slidenum">
              <a:rPr lang="en-US" smtClean="0"/>
              <a:pPr>
                <a:defRPr/>
              </a:pPr>
              <a:t>19</a:t>
            </a:fld>
            <a:endParaRPr lang="en-US"/>
          </a:p>
        </p:txBody>
      </p:sp>
    </p:spTree>
    <p:extLst>
      <p:ext uri="{BB962C8B-B14F-4D97-AF65-F5344CB8AC3E}">
        <p14:creationId xmlns:p14="http://schemas.microsoft.com/office/powerpoint/2010/main" val="1401098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2</a:t>
            </a:fld>
            <a:endParaRPr lang="en-US" smtClean="0"/>
          </a:p>
        </p:txBody>
      </p:sp>
      <p:sp>
        <p:nvSpPr>
          <p:cNvPr id="28" name="TextBox 27"/>
          <p:cNvSpPr txBox="1"/>
          <p:nvPr/>
        </p:nvSpPr>
        <p:spPr>
          <a:xfrm>
            <a:off x="858833" y="-119073"/>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Session 2 Review</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856400" y="3522456"/>
            <a:ext cx="8160589" cy="3293209"/>
          </a:xfrm>
          <a:prstGeom prst="rect">
            <a:avLst/>
          </a:prstGeom>
          <a:noFill/>
        </p:spPr>
        <p:txBody>
          <a:bodyPr wrap="square">
            <a:spAutoFit/>
          </a:bodyPr>
          <a:lstStyle/>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Problems with Power Management in ULP </a:t>
            </a:r>
            <a:r>
              <a:rPr lang="en-US" sz="2600" dirty="0" err="1" smtClean="0">
                <a:solidFill>
                  <a:schemeClr val="bg2">
                    <a:lumMod val="10000"/>
                  </a:schemeClr>
                </a:solidFill>
                <a:latin typeface="+mn-lt"/>
                <a:cs typeface="+mn-cs"/>
              </a:rPr>
              <a:t>SoCs</a:t>
            </a:r>
            <a:endParaRPr lang="en-US" sz="2600" dirty="0" smtClean="0">
              <a:solidFill>
                <a:schemeClr val="bg2">
                  <a:lumMod val="10000"/>
                </a:schemeClr>
              </a:solidFill>
              <a:latin typeface="+mn-lt"/>
              <a:cs typeface="+mn-cs"/>
            </a:endParaRPr>
          </a:p>
          <a:p>
            <a:pPr marL="914400" lvl="1" indent="-4572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Efficient voltage regulation required at low voltages</a:t>
            </a:r>
          </a:p>
          <a:p>
            <a:pPr marL="914400" lvl="1" indent="-4572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Multiple regulated output voltages needed</a:t>
            </a:r>
          </a:p>
          <a:p>
            <a:pPr marL="914400" lvl="1" indent="-4572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Energy harvesting is needed to further extend lifetimes</a:t>
            </a:r>
          </a:p>
          <a:p>
            <a:pPr marL="914400" lvl="1" indent="-4572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endParaRPr lang="en-US" sz="2600" dirty="0">
              <a:solidFill>
                <a:schemeClr val="bg2">
                  <a:lumMod val="10000"/>
                </a:schemeClr>
              </a:solidFill>
              <a:latin typeface="+mn-lt"/>
              <a:cs typeface="+mn-cs"/>
            </a:endParaRP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268" y="817019"/>
            <a:ext cx="4707465" cy="1926182"/>
          </a:xfrm>
          <a:prstGeom prst="rect">
            <a:avLst/>
          </a:prstGeom>
          <a:noFill/>
          <a:ln>
            <a:noFill/>
          </a:ln>
        </p:spPr>
      </p:pic>
      <p:sp>
        <p:nvSpPr>
          <p:cNvPr id="6" name="Rectangle 5"/>
          <p:cNvSpPr/>
          <p:nvPr/>
        </p:nvSpPr>
        <p:spPr>
          <a:xfrm>
            <a:off x="1166437" y="2988321"/>
            <a:ext cx="5606914" cy="523220"/>
          </a:xfrm>
          <a:prstGeom prst="rect">
            <a:avLst/>
          </a:prstGeom>
        </p:spPr>
        <p:txBody>
          <a:bodyPr wrap="square">
            <a:spAutoFit/>
          </a:bodyPr>
          <a:lstStyle/>
          <a:p>
            <a:pPr algn="just"/>
            <a:r>
              <a:rPr lang="en-US" sz="1400" b="1" dirty="0" smtClean="0">
                <a:solidFill>
                  <a:schemeClr val="bg2">
                    <a:lumMod val="10000"/>
                  </a:schemeClr>
                </a:solidFill>
              </a:rPr>
              <a:t>Y. </a:t>
            </a:r>
            <a:r>
              <a:rPr lang="en-US" sz="1400" b="1" dirty="0">
                <a:solidFill>
                  <a:schemeClr val="bg2">
                    <a:lumMod val="10000"/>
                  </a:schemeClr>
                </a:solidFill>
              </a:rPr>
              <a:t>Zhang</a:t>
            </a:r>
            <a:r>
              <a:rPr lang="en-US" sz="1400" b="1" dirty="0" smtClean="0">
                <a:solidFill>
                  <a:schemeClr val="bg2">
                    <a:lumMod val="10000"/>
                  </a:schemeClr>
                </a:solidFill>
              </a:rPr>
              <a:t>, </a:t>
            </a:r>
            <a:r>
              <a:rPr lang="en-US" sz="1400" b="1" dirty="0">
                <a:solidFill>
                  <a:schemeClr val="bg2">
                    <a:lumMod val="10000"/>
                  </a:schemeClr>
                </a:solidFill>
              </a:rPr>
              <a:t>et </a:t>
            </a:r>
            <a:r>
              <a:rPr lang="en-US" sz="1400" b="1" dirty="0" smtClean="0">
                <a:solidFill>
                  <a:schemeClr val="bg2">
                    <a:lumMod val="10000"/>
                  </a:schemeClr>
                </a:solidFill>
              </a:rPr>
              <a:t>al,  </a:t>
            </a:r>
            <a:r>
              <a:rPr lang="en-US" sz="1400" b="1" dirty="0">
                <a:solidFill>
                  <a:schemeClr val="bg2">
                    <a:lumMod val="10000"/>
                  </a:schemeClr>
                </a:solidFill>
              </a:rPr>
              <a:t>"A </a:t>
            </a:r>
            <a:r>
              <a:rPr lang="en-US" sz="1400" b="1" dirty="0" err="1">
                <a:solidFill>
                  <a:schemeClr val="bg2">
                    <a:lumMod val="10000"/>
                  </a:schemeClr>
                </a:solidFill>
              </a:rPr>
              <a:t>Batteryless</a:t>
            </a:r>
            <a:r>
              <a:rPr lang="en-US" sz="1400" b="1" dirty="0">
                <a:solidFill>
                  <a:schemeClr val="bg2">
                    <a:lumMod val="10000"/>
                  </a:schemeClr>
                </a:solidFill>
              </a:rPr>
              <a:t> </a:t>
            </a:r>
            <a:r>
              <a:rPr lang="en-US" sz="1400" b="1" dirty="0" smtClean="0">
                <a:solidFill>
                  <a:schemeClr val="bg2">
                    <a:lumMod val="10000"/>
                  </a:schemeClr>
                </a:solidFill>
              </a:rPr>
              <a:t>19uW…. ",  JSSC, Jan. 2013.</a:t>
            </a:r>
            <a:endParaRPr lang="en-US" sz="1400" b="1" dirty="0">
              <a:solidFill>
                <a:schemeClr val="bg2">
                  <a:lumMod val="10000"/>
                </a:schemeClr>
              </a:solidFill>
            </a:endParaRPr>
          </a:p>
          <a:p>
            <a:pPr algn="just"/>
            <a:r>
              <a:rPr lang="en-US" sz="1400" b="1" dirty="0">
                <a:solidFill>
                  <a:schemeClr val="bg2">
                    <a:lumMod val="10000"/>
                  </a:schemeClr>
                </a:solidFill>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2359" y="616655"/>
            <a:ext cx="2556493" cy="2326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681134" y="2709333"/>
            <a:ext cx="2633119" cy="307777"/>
          </a:xfrm>
          <a:prstGeom prst="rect">
            <a:avLst/>
          </a:prstGeom>
          <a:solidFill>
            <a:schemeClr val="bg1"/>
          </a:solidFill>
        </p:spPr>
        <p:txBody>
          <a:bodyPr wrap="square" rtlCol="0">
            <a:spAutoFit/>
          </a:bodyPr>
          <a:lstStyle/>
          <a:p>
            <a:r>
              <a:rPr lang="en-US" sz="1400" b="1" dirty="0" smtClean="0">
                <a:solidFill>
                  <a:schemeClr val="bg2">
                    <a:lumMod val="10000"/>
                  </a:schemeClr>
                </a:solidFill>
              </a:rPr>
              <a:t>19µW out of 50µW from TEG</a:t>
            </a:r>
            <a:endParaRPr lang="en-US" sz="1400" b="1" dirty="0">
              <a:solidFill>
                <a:schemeClr val="bg2">
                  <a:lumMod val="10000"/>
                </a:schemeClr>
              </a:solidFill>
            </a:endParaRPr>
          </a:p>
        </p:txBody>
      </p:sp>
      <p:sp>
        <p:nvSpPr>
          <p:cNvPr id="3" name="Isosceles Triangle 2"/>
          <p:cNvSpPr/>
          <p:nvPr/>
        </p:nvSpPr>
        <p:spPr>
          <a:xfrm rot="1109685">
            <a:off x="6695951" y="1703696"/>
            <a:ext cx="482600" cy="91919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rot="11765225">
            <a:off x="6969444" y="866830"/>
            <a:ext cx="482600" cy="86144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62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3</a:t>
            </a:fld>
            <a:endParaRPr lang="en-US" smtClean="0"/>
          </a:p>
        </p:txBody>
      </p:sp>
      <p:sp>
        <p:nvSpPr>
          <p:cNvPr id="28" name="TextBox 27"/>
          <p:cNvSpPr txBox="1"/>
          <p:nvPr/>
        </p:nvSpPr>
        <p:spPr>
          <a:xfrm>
            <a:off x="985838" y="160338"/>
            <a:ext cx="8158162" cy="2154436"/>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Session 2 Review</a:t>
            </a:r>
          </a:p>
          <a:p>
            <a:pPr fontAlgn="auto">
              <a:spcBef>
                <a:spcPts val="0"/>
              </a:spcBef>
              <a:spcAft>
                <a:spcPts val="0"/>
              </a:spcAft>
              <a:defRPr/>
            </a:pPr>
            <a:endParaRPr lang="en-US" sz="4400" dirty="0">
              <a:solidFill>
                <a:schemeClr val="bg2">
                  <a:lumMod val="10000"/>
                </a:schemeClr>
              </a:solidFill>
              <a:latin typeface="+mj-lt"/>
              <a:cs typeface="+mn-cs"/>
            </a:endParaRPr>
          </a:p>
          <a:p>
            <a:pPr fontAlgn="auto">
              <a:spcBef>
                <a:spcPts val="0"/>
              </a:spcBef>
              <a:spcAft>
                <a:spcPts val="0"/>
              </a:spcAft>
              <a:defRPr/>
            </a:pPr>
            <a:r>
              <a:rPr lang="en-US" sz="2800" dirty="0" smtClean="0">
                <a:solidFill>
                  <a:schemeClr val="bg2">
                    <a:lumMod val="10000"/>
                  </a:schemeClr>
                </a:solidFill>
                <a:latin typeface="+mj-lt"/>
                <a:cs typeface="+mn-cs"/>
              </a:rPr>
              <a:t>LDO</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785" y="583023"/>
            <a:ext cx="5035802" cy="481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7356199" y="3179796"/>
            <a:ext cx="0" cy="1746913"/>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061437" y="1209724"/>
            <a:ext cx="0" cy="390325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74061" y="3520990"/>
            <a:ext cx="436728" cy="523220"/>
          </a:xfrm>
          <a:prstGeom prst="rect">
            <a:avLst/>
          </a:prstGeom>
          <a:noFill/>
        </p:spPr>
        <p:txBody>
          <a:bodyPr wrap="square" rtlCol="0">
            <a:spAutoFit/>
          </a:bodyPr>
          <a:lstStyle/>
          <a:p>
            <a:r>
              <a:rPr lang="en-US" sz="2800" b="1" dirty="0" smtClean="0">
                <a:solidFill>
                  <a:schemeClr val="bg2">
                    <a:lumMod val="10000"/>
                  </a:schemeClr>
                </a:solidFill>
              </a:rPr>
              <a:t>I</a:t>
            </a:r>
            <a:endParaRPr lang="en-US" sz="2800" b="1" dirty="0">
              <a:solidFill>
                <a:schemeClr val="bg2">
                  <a:lumMod val="10000"/>
                </a:schemeClr>
              </a:solidFill>
            </a:endParaRPr>
          </a:p>
        </p:txBody>
      </p:sp>
      <p:sp>
        <p:nvSpPr>
          <p:cNvPr id="12" name="TextBox 11"/>
          <p:cNvSpPr txBox="1"/>
          <p:nvPr/>
        </p:nvSpPr>
        <p:spPr>
          <a:xfrm>
            <a:off x="8626067" y="3400435"/>
            <a:ext cx="436728" cy="523220"/>
          </a:xfrm>
          <a:prstGeom prst="rect">
            <a:avLst/>
          </a:prstGeom>
          <a:noFill/>
        </p:spPr>
        <p:txBody>
          <a:bodyPr wrap="square" rtlCol="0">
            <a:spAutoFit/>
          </a:bodyPr>
          <a:lstStyle/>
          <a:p>
            <a:r>
              <a:rPr lang="en-US" sz="2800" b="1" dirty="0" smtClean="0">
                <a:solidFill>
                  <a:schemeClr val="bg2">
                    <a:lumMod val="10000"/>
                  </a:schemeClr>
                </a:solidFill>
              </a:rPr>
              <a:t>I</a:t>
            </a:r>
            <a:endParaRPr lang="en-US" sz="2800" b="1" dirty="0">
              <a:solidFill>
                <a:schemeClr val="bg2">
                  <a:lumMod val="10000"/>
                </a:schemeClr>
              </a:solidFill>
            </a:endParaRPr>
          </a:p>
        </p:txBody>
      </p:sp>
      <p:sp>
        <p:nvSpPr>
          <p:cNvPr id="14" name="TextBox 13"/>
          <p:cNvSpPr txBox="1"/>
          <p:nvPr/>
        </p:nvSpPr>
        <p:spPr>
          <a:xfrm>
            <a:off x="596370" y="2306189"/>
            <a:ext cx="4889573" cy="4493538"/>
          </a:xfrm>
          <a:prstGeom prst="rect">
            <a:avLst/>
          </a:prstGeom>
          <a:noFill/>
        </p:spPr>
        <p:txBody>
          <a:bodyPr wrap="square">
            <a:spAutoFit/>
          </a:bodyPr>
          <a:lstStyle/>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Input power to the IC</a:t>
            </a:r>
          </a:p>
          <a:p>
            <a:pPr marL="1257300" lvl="2" indent="-342900" fontAlgn="auto">
              <a:spcBef>
                <a:spcPts val="0"/>
              </a:spcBef>
              <a:spcAft>
                <a:spcPts val="0"/>
              </a:spcAft>
              <a:buFont typeface="Arial" pitchFamily="34" charset="0"/>
              <a:buChar char="•"/>
              <a:defRPr/>
            </a:pPr>
            <a:r>
              <a:rPr lang="en-US" sz="2600" b="1" dirty="0" smtClean="0">
                <a:solidFill>
                  <a:schemeClr val="bg2">
                    <a:lumMod val="10000"/>
                  </a:schemeClr>
                </a:solidFill>
                <a:latin typeface="+mn-lt"/>
                <a:cs typeface="+mn-cs"/>
              </a:rPr>
              <a:t>V</a:t>
            </a:r>
            <a:r>
              <a:rPr lang="en-US" sz="2600" b="1"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*I</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Power taken from the source</a:t>
            </a:r>
          </a:p>
          <a:p>
            <a:pPr marL="1257300" lvl="2"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Vin*I</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Ideal Efficiency is given by,</a:t>
            </a:r>
          </a:p>
          <a:p>
            <a:pPr marL="1257300" lvl="2"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*I/Vin*I=V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/Vin</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Ex, Vin=1.2V and V</a:t>
            </a:r>
            <a:r>
              <a:rPr lang="en-US" sz="2600" baseline="-25000" dirty="0" smtClean="0">
                <a:solidFill>
                  <a:schemeClr val="bg2">
                    <a:lumMod val="10000"/>
                  </a:schemeClr>
                </a:solidFill>
                <a:latin typeface="+mn-lt"/>
                <a:cs typeface="+mn-cs"/>
              </a:rPr>
              <a:t>DD</a:t>
            </a:r>
            <a:r>
              <a:rPr lang="en-US" sz="2600" dirty="0" smtClean="0">
                <a:solidFill>
                  <a:schemeClr val="bg2">
                    <a:lumMod val="10000"/>
                  </a:schemeClr>
                </a:solidFill>
                <a:latin typeface="+mn-lt"/>
                <a:cs typeface="+mn-cs"/>
              </a:rPr>
              <a:t>=0.5V</a:t>
            </a:r>
          </a:p>
          <a:p>
            <a:pPr marL="800100" lvl="1"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Efficiency is 0.41 or ~40%.</a:t>
            </a:r>
          </a:p>
          <a:p>
            <a:pPr marL="800100" lvl="1" indent="-342900" fontAlgn="auto">
              <a:spcBef>
                <a:spcPts val="0"/>
              </a:spcBef>
              <a:spcAft>
                <a:spcPts val="0"/>
              </a:spcAft>
              <a:buFont typeface="Arial" pitchFamily="34" charset="0"/>
              <a:buChar char="•"/>
              <a:defRPr/>
            </a:pPr>
            <a:r>
              <a:rPr lang="en-US" sz="2600" b="1" dirty="0" smtClean="0">
                <a:solidFill>
                  <a:schemeClr val="bg2">
                    <a:lumMod val="10000"/>
                  </a:schemeClr>
                </a:solidFill>
              </a:rPr>
              <a:t>Almost 60</a:t>
            </a:r>
            <a:r>
              <a:rPr lang="en-US" sz="2600" b="1" dirty="0">
                <a:solidFill>
                  <a:schemeClr val="bg2">
                    <a:lumMod val="10000"/>
                  </a:schemeClr>
                </a:solidFill>
              </a:rPr>
              <a:t>% of power is lost in </a:t>
            </a:r>
            <a:r>
              <a:rPr lang="en-US" sz="2600" b="1" dirty="0" smtClean="0">
                <a:solidFill>
                  <a:schemeClr val="bg2">
                    <a:lumMod val="10000"/>
                  </a:schemeClr>
                </a:solidFill>
              </a:rPr>
              <a:t>regulation</a:t>
            </a:r>
            <a:endParaRPr lang="en-US" sz="2600" b="1" dirty="0">
              <a:solidFill>
                <a:schemeClr val="bg2">
                  <a:lumMod val="10000"/>
                </a:schemeClr>
              </a:solidFill>
            </a:endParaRPr>
          </a:p>
          <a:p>
            <a:pPr marL="800100" lvl="1" indent="-3429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43056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4</a:t>
            </a:fld>
            <a:endParaRPr lang="en-US" smtClean="0"/>
          </a:p>
        </p:txBody>
      </p:sp>
      <p:sp>
        <p:nvSpPr>
          <p:cNvPr id="28" name="TextBox 27"/>
          <p:cNvSpPr txBox="1"/>
          <p:nvPr/>
        </p:nvSpPr>
        <p:spPr>
          <a:xfrm>
            <a:off x="985838" y="160338"/>
            <a:ext cx="8158162" cy="1046162"/>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Session 2 Review</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890275" y="1105017"/>
            <a:ext cx="8160589" cy="5632311"/>
          </a:xfrm>
          <a:prstGeom prst="rect">
            <a:avLst/>
          </a:prstGeom>
          <a:noFill/>
        </p:spPr>
        <p:txBody>
          <a:bodyPr wrap="square">
            <a:spAutoFit/>
          </a:bodyPr>
          <a:lstStyle/>
          <a:p>
            <a:pPr fontAlgn="auto">
              <a:spcBef>
                <a:spcPts val="0"/>
              </a:spcBef>
              <a:spcAft>
                <a:spcPts val="0"/>
              </a:spcAft>
              <a:defRPr/>
            </a:pPr>
            <a:r>
              <a:rPr lang="en-US" sz="3200" b="1" dirty="0" smtClean="0">
                <a:solidFill>
                  <a:schemeClr val="bg2">
                    <a:lumMod val="10000"/>
                  </a:schemeClr>
                </a:solidFill>
                <a:latin typeface="+mn-lt"/>
                <a:cs typeface="+mn-cs"/>
              </a:rPr>
              <a:t>Research Questions</a:t>
            </a: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What alternatives to an LDO can we implement to raise the intrinsic efficiency of the regulator?</a:t>
            </a:r>
          </a:p>
          <a:p>
            <a:pPr marL="457200" indent="-4572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How will these alternatives address other problems?</a:t>
            </a:r>
          </a:p>
          <a:p>
            <a:pPr marL="914400" lvl="1" indent="-457200" fontAlgn="auto">
              <a:spcBef>
                <a:spcPts val="0"/>
              </a:spcBef>
              <a:spcAft>
                <a:spcPts val="0"/>
              </a:spcAft>
              <a:buFont typeface="Arial" pitchFamily="34" charset="0"/>
              <a:buChar char="•"/>
              <a:defRPr/>
            </a:pPr>
            <a:r>
              <a:rPr lang="en-US" sz="2000" dirty="0" smtClean="0">
                <a:solidFill>
                  <a:schemeClr val="bg2">
                    <a:lumMod val="10000"/>
                  </a:schemeClr>
                </a:solidFill>
                <a:latin typeface="+mn-lt"/>
                <a:cs typeface="+mn-cs"/>
              </a:rPr>
              <a:t>Multiple outputs</a:t>
            </a:r>
          </a:p>
          <a:p>
            <a:pPr marL="914400" lvl="1" indent="-457200" fontAlgn="auto">
              <a:spcBef>
                <a:spcPts val="0"/>
              </a:spcBef>
              <a:spcAft>
                <a:spcPts val="0"/>
              </a:spcAft>
              <a:buFont typeface="Arial" pitchFamily="34" charset="0"/>
              <a:buChar char="•"/>
              <a:defRPr/>
            </a:pPr>
            <a:r>
              <a:rPr lang="en-US" sz="2000" dirty="0" smtClean="0">
                <a:solidFill>
                  <a:schemeClr val="bg2">
                    <a:lumMod val="10000"/>
                  </a:schemeClr>
                </a:solidFill>
                <a:latin typeface="+mn-lt"/>
                <a:cs typeface="+mn-cs"/>
              </a:rPr>
              <a:t>Overhead (area, power, etc.)</a:t>
            </a:r>
          </a:p>
          <a:p>
            <a:pPr marL="914400" lvl="1" indent="-457200" fontAlgn="auto">
              <a:spcBef>
                <a:spcPts val="0"/>
              </a:spcBef>
              <a:spcAft>
                <a:spcPts val="0"/>
              </a:spcAft>
              <a:buFont typeface="Arial" pitchFamily="34" charset="0"/>
              <a:buChar char="•"/>
              <a:defRPr/>
            </a:pPr>
            <a:endParaRPr lang="en-US" sz="20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How will energy/performance be monitored?</a:t>
            </a:r>
          </a:p>
          <a:p>
            <a:pPr marL="914400" lvl="1" indent="-457200" fontAlgn="auto">
              <a:spcBef>
                <a:spcPts val="0"/>
              </a:spcBef>
              <a:spcAft>
                <a:spcPts val="0"/>
              </a:spcAft>
              <a:buFont typeface="Arial" pitchFamily="34" charset="0"/>
              <a:buChar char="•"/>
              <a:defRPr/>
            </a:pPr>
            <a:r>
              <a:rPr lang="en-US" sz="2000" dirty="0" smtClean="0">
                <a:solidFill>
                  <a:schemeClr val="bg2">
                    <a:lumMod val="10000"/>
                  </a:schemeClr>
                </a:solidFill>
                <a:latin typeface="+mn-lt"/>
                <a:cs typeface="+mn-cs"/>
              </a:rPr>
              <a:t>e.g. DPM (</a:t>
            </a:r>
            <a:r>
              <a:rPr lang="en-US" sz="2000" dirty="0" err="1" smtClean="0">
                <a:solidFill>
                  <a:schemeClr val="bg2">
                    <a:lumMod val="10000"/>
                  </a:schemeClr>
                </a:solidFill>
                <a:latin typeface="+mn-lt"/>
                <a:cs typeface="+mn-cs"/>
              </a:rPr>
              <a:t>Shakhsheer</a:t>
            </a:r>
            <a:r>
              <a:rPr lang="en-US" sz="2000" dirty="0" smtClean="0">
                <a:solidFill>
                  <a:schemeClr val="bg2">
                    <a:lumMod val="10000"/>
                  </a:schemeClr>
                </a:solidFill>
                <a:latin typeface="+mn-lt"/>
                <a:cs typeface="+mn-cs"/>
              </a:rPr>
              <a:t> et. al.)</a:t>
            </a:r>
          </a:p>
          <a:p>
            <a:pPr marL="914400" lvl="1" indent="-457200" fontAlgn="auto">
              <a:spcBef>
                <a:spcPts val="0"/>
              </a:spcBef>
              <a:spcAft>
                <a:spcPts val="0"/>
              </a:spcAft>
              <a:buFont typeface="Arial" pitchFamily="34" charset="0"/>
              <a:buChar char="•"/>
              <a:defRPr/>
            </a:pPr>
            <a:endParaRPr lang="en-US" sz="20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r>
              <a:rPr lang="en-US" sz="2600" dirty="0" smtClean="0">
                <a:solidFill>
                  <a:schemeClr val="bg2">
                    <a:lumMod val="10000"/>
                  </a:schemeClr>
                </a:solidFill>
                <a:latin typeface="+mn-lt"/>
                <a:cs typeface="+mn-cs"/>
              </a:rPr>
              <a:t>How can we harvest energy with higher efficiency? </a:t>
            </a:r>
            <a:endParaRPr lang="en-US" sz="2000" dirty="0" smtClean="0">
              <a:solidFill>
                <a:schemeClr val="bg2">
                  <a:lumMod val="10000"/>
                </a:schemeClr>
              </a:solidFill>
              <a:latin typeface="+mn-lt"/>
              <a:cs typeface="+mn-cs"/>
            </a:endParaRPr>
          </a:p>
          <a:p>
            <a:pPr marL="914400" lvl="1" indent="-457200" fontAlgn="auto">
              <a:spcBef>
                <a:spcPts val="0"/>
              </a:spcBef>
              <a:spcAft>
                <a:spcPts val="0"/>
              </a:spcAft>
              <a:buFont typeface="Arial" pitchFamily="34" charset="0"/>
              <a:buChar char="•"/>
              <a:defRPr/>
            </a:pPr>
            <a:r>
              <a:rPr lang="en-US" sz="2000" dirty="0" smtClean="0">
                <a:solidFill>
                  <a:schemeClr val="bg2">
                    <a:lumMod val="10000"/>
                  </a:schemeClr>
                </a:solidFill>
                <a:latin typeface="+mn-lt"/>
                <a:cs typeface="+mn-cs"/>
              </a:rPr>
              <a:t>State of the Art: 38%</a:t>
            </a:r>
            <a:endParaRPr lang="en-US" sz="2000" dirty="0">
              <a:solidFill>
                <a:schemeClr val="bg2">
                  <a:lumMod val="10000"/>
                </a:schemeClr>
              </a:solidFill>
              <a:latin typeface="+mn-lt"/>
              <a:cs typeface="+mn-cs"/>
            </a:endParaRPr>
          </a:p>
          <a:p>
            <a:pPr marL="457200" indent="-457200" fontAlgn="auto">
              <a:spcBef>
                <a:spcPts val="0"/>
              </a:spcBef>
              <a:spcAft>
                <a:spcPts val="0"/>
              </a:spcAft>
              <a:buFont typeface="Arial" pitchFamily="34" charset="0"/>
              <a:buChar char="•"/>
              <a:defRPr/>
            </a:pPr>
            <a:endParaRPr lang="en-US" sz="2600" dirty="0" smtClean="0">
              <a:solidFill>
                <a:schemeClr val="bg2">
                  <a:lumMod val="10000"/>
                </a:schemeClr>
              </a:solidFill>
              <a:latin typeface="+mn-lt"/>
              <a:cs typeface="+mn-cs"/>
            </a:endParaRPr>
          </a:p>
          <a:p>
            <a:pPr marL="914400" lvl="1" indent="-457200" fontAlgn="auto">
              <a:spcBef>
                <a:spcPts val="0"/>
              </a:spcBef>
              <a:spcAft>
                <a:spcPts val="0"/>
              </a:spcAft>
              <a:buFont typeface="Arial" pitchFamily="34" charset="0"/>
              <a:buChar char="•"/>
              <a:defRPr/>
            </a:pPr>
            <a:endParaRPr lang="en-US" sz="20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373782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5</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Proposed Solution – </a:t>
            </a:r>
            <a:br>
              <a:rPr lang="en-US" sz="4400" dirty="0" smtClean="0">
                <a:solidFill>
                  <a:schemeClr val="bg2">
                    <a:lumMod val="10000"/>
                  </a:schemeClr>
                </a:solidFill>
                <a:latin typeface="+mj-lt"/>
                <a:cs typeface="+mn-cs"/>
              </a:rPr>
            </a:br>
            <a:r>
              <a:rPr lang="en-US" sz="4400" dirty="0" smtClean="0">
                <a:solidFill>
                  <a:schemeClr val="bg2">
                    <a:lumMod val="10000"/>
                  </a:schemeClr>
                </a:solidFill>
                <a:latin typeface="+mj-lt"/>
                <a:cs typeface="+mn-cs"/>
              </a:rPr>
              <a:t>Modified DC-DC Converter</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8" name="TextBox 7"/>
          <p:cNvSpPr txBox="1"/>
          <p:nvPr/>
        </p:nvSpPr>
        <p:spPr>
          <a:xfrm>
            <a:off x="983408" y="2298881"/>
            <a:ext cx="8160589" cy="2492990"/>
          </a:xfrm>
          <a:prstGeom prst="rect">
            <a:avLst/>
          </a:prstGeom>
          <a:noFill/>
        </p:spPr>
        <p:txBody>
          <a:bodyPr wrap="square">
            <a:spAutoFit/>
          </a:bodyPr>
          <a:lstStyle/>
          <a:p>
            <a:pPr fontAlgn="auto">
              <a:spcBef>
                <a:spcPts val="0"/>
              </a:spcBef>
              <a:spcAft>
                <a:spcPts val="0"/>
              </a:spcAft>
              <a:defRPr/>
            </a:pPr>
            <a:r>
              <a:rPr lang="en-US" sz="2600" b="1" u="sng" dirty="0" smtClean="0">
                <a:solidFill>
                  <a:schemeClr val="bg2">
                    <a:lumMod val="10000"/>
                  </a:schemeClr>
                </a:solidFill>
                <a:latin typeface="+mn-lt"/>
                <a:cs typeface="+mn-cs"/>
              </a:rPr>
              <a:t>Title</a:t>
            </a:r>
            <a:r>
              <a:rPr lang="en-US" sz="2600" b="1" dirty="0" smtClean="0">
                <a:solidFill>
                  <a:schemeClr val="bg2">
                    <a:lumMod val="10000"/>
                  </a:schemeClr>
                </a:solidFill>
                <a:latin typeface="+mn-lt"/>
                <a:cs typeface="+mn-cs"/>
              </a:rPr>
              <a:t>:   A </a:t>
            </a:r>
            <a:r>
              <a:rPr lang="en-US" sz="2600" b="1" dirty="0">
                <a:solidFill>
                  <a:schemeClr val="bg2">
                    <a:lumMod val="10000"/>
                  </a:schemeClr>
                </a:solidFill>
                <a:latin typeface="+mn-lt"/>
                <a:cs typeface="+mn-cs"/>
              </a:rPr>
              <a:t>400nW </a:t>
            </a:r>
            <a:r>
              <a:rPr lang="en-US" sz="2600" b="1" u="sng" dirty="0">
                <a:solidFill>
                  <a:schemeClr val="bg2">
                    <a:lumMod val="10000"/>
                  </a:schemeClr>
                </a:solidFill>
                <a:latin typeface="+mn-lt"/>
                <a:cs typeface="+mn-cs"/>
              </a:rPr>
              <a:t>Single-Inductor Dual-Input-Tri-Output </a:t>
            </a:r>
            <a:r>
              <a:rPr lang="en-US" sz="2600" b="1" u="sng" dirty="0" smtClean="0">
                <a:solidFill>
                  <a:schemeClr val="bg2">
                    <a:lumMod val="10000"/>
                  </a:schemeClr>
                </a:solidFill>
                <a:latin typeface="+mn-lt"/>
                <a:cs typeface="+mn-cs"/>
              </a:rPr>
              <a:t>DC-</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u="sng" dirty="0" smtClean="0">
                <a:solidFill>
                  <a:schemeClr val="bg2">
                    <a:lumMod val="10000"/>
                  </a:schemeClr>
                </a:solidFill>
                <a:latin typeface="+mn-lt"/>
                <a:cs typeface="+mn-cs"/>
              </a:rPr>
              <a:t>DC </a:t>
            </a:r>
            <a:r>
              <a:rPr lang="en-US" sz="2600" b="1" u="sng" dirty="0">
                <a:solidFill>
                  <a:schemeClr val="bg2">
                    <a:lumMod val="10000"/>
                  </a:schemeClr>
                </a:solidFill>
                <a:latin typeface="+mn-lt"/>
                <a:cs typeface="+mn-cs"/>
              </a:rPr>
              <a:t>Buck-Boost Converter</a:t>
            </a:r>
            <a:r>
              <a:rPr lang="en-US" sz="2600" b="1" dirty="0">
                <a:solidFill>
                  <a:schemeClr val="bg2">
                    <a:lumMod val="10000"/>
                  </a:schemeClr>
                </a:solidFill>
                <a:latin typeface="+mn-lt"/>
                <a:cs typeface="+mn-cs"/>
              </a:rPr>
              <a:t> with Maximum </a:t>
            </a:r>
            <a:r>
              <a:rPr lang="en-US" sz="2600" b="1" dirty="0" smtClean="0">
                <a:solidFill>
                  <a:schemeClr val="bg2">
                    <a:lumMod val="10000"/>
                  </a:schemeClr>
                </a:solidFill>
                <a:latin typeface="+mn-lt"/>
                <a:cs typeface="+mn-cs"/>
              </a:rPr>
              <a:t>Power </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dirty="0" smtClean="0">
                <a:solidFill>
                  <a:schemeClr val="bg2">
                    <a:lumMod val="10000"/>
                  </a:schemeClr>
                </a:solidFill>
                <a:latin typeface="+mn-lt"/>
                <a:cs typeface="+mn-cs"/>
              </a:rPr>
              <a:t>Point </a:t>
            </a:r>
            <a:r>
              <a:rPr lang="en-US" sz="2600" b="1" dirty="0">
                <a:solidFill>
                  <a:schemeClr val="bg2">
                    <a:lumMod val="10000"/>
                  </a:schemeClr>
                </a:solidFill>
                <a:latin typeface="+mn-lt"/>
                <a:cs typeface="+mn-cs"/>
              </a:rPr>
              <a:t>Tracking for Indoor Photovoltaic </a:t>
            </a:r>
            <a:r>
              <a:rPr lang="en-US" sz="2600" b="1" dirty="0" smtClean="0">
                <a:solidFill>
                  <a:schemeClr val="bg2">
                    <a:lumMod val="10000"/>
                  </a:schemeClr>
                </a:solidFill>
                <a:latin typeface="+mn-lt"/>
                <a:cs typeface="+mn-cs"/>
              </a:rPr>
              <a:t>Energy </a:t>
            </a:r>
          </a:p>
          <a:p>
            <a:pPr fontAlgn="auto">
              <a:spcBef>
                <a:spcPts val="0"/>
              </a:spcBef>
              <a:spcAft>
                <a:spcPts val="0"/>
              </a:spcAft>
              <a:defRPr/>
            </a:pPr>
            <a:r>
              <a:rPr lang="en-US" sz="2600" b="1" dirty="0">
                <a:solidFill>
                  <a:schemeClr val="bg2">
                    <a:lumMod val="10000"/>
                  </a:schemeClr>
                </a:solidFill>
                <a:latin typeface="+mn-lt"/>
                <a:cs typeface="+mn-cs"/>
              </a:rPr>
              <a:t>	</a:t>
            </a:r>
            <a:r>
              <a:rPr lang="en-US" sz="2600" b="1" dirty="0" smtClean="0">
                <a:solidFill>
                  <a:schemeClr val="bg2">
                    <a:lumMod val="10000"/>
                  </a:schemeClr>
                </a:solidFill>
                <a:latin typeface="+mn-lt"/>
                <a:cs typeface="+mn-cs"/>
              </a:rPr>
              <a:t>Harvesting</a:t>
            </a:r>
          </a:p>
          <a:p>
            <a:pPr fontAlgn="auto">
              <a:spcBef>
                <a:spcPts val="0"/>
              </a:spcBef>
              <a:spcAft>
                <a:spcPts val="0"/>
              </a:spcAft>
              <a:defRPr/>
            </a:pPr>
            <a:endParaRPr lang="en-US" sz="2600" b="1" dirty="0">
              <a:solidFill>
                <a:schemeClr val="bg2">
                  <a:lumMod val="10000"/>
                </a:schemeClr>
              </a:solidFill>
              <a:latin typeface="+mn-lt"/>
              <a:cs typeface="+mn-cs"/>
            </a:endParaRPr>
          </a:p>
          <a:p>
            <a:pPr fontAlgn="auto">
              <a:spcBef>
                <a:spcPts val="0"/>
              </a:spcBef>
              <a:spcAft>
                <a:spcPts val="0"/>
              </a:spcAft>
              <a:defRPr/>
            </a:pPr>
            <a:r>
              <a:rPr lang="en-US" sz="2600" b="1" u="sng" dirty="0" smtClean="0">
                <a:solidFill>
                  <a:schemeClr val="bg2">
                    <a:lumMod val="10000"/>
                  </a:schemeClr>
                </a:solidFill>
                <a:latin typeface="+mn-lt"/>
                <a:cs typeface="+mn-cs"/>
              </a:rPr>
              <a:t>Authors</a:t>
            </a:r>
            <a:r>
              <a:rPr lang="en-US" sz="2600" b="1" dirty="0" smtClean="0">
                <a:solidFill>
                  <a:schemeClr val="bg2">
                    <a:lumMod val="10000"/>
                  </a:schemeClr>
                </a:solidFill>
                <a:latin typeface="+mn-lt"/>
                <a:cs typeface="+mn-cs"/>
              </a:rPr>
              <a:t>: </a:t>
            </a:r>
            <a:r>
              <a:rPr lang="en-US" sz="2600" dirty="0" smtClean="0">
                <a:solidFill>
                  <a:schemeClr val="bg2">
                    <a:lumMod val="10000"/>
                  </a:schemeClr>
                </a:solidFill>
                <a:latin typeface="+mn-lt"/>
                <a:cs typeface="+mn-cs"/>
              </a:rPr>
              <a:t>K. Chew, Z. Sun, H. Tang, L. </a:t>
            </a:r>
            <a:r>
              <a:rPr lang="en-US" sz="2600" dirty="0" err="1" smtClean="0">
                <a:solidFill>
                  <a:schemeClr val="bg2">
                    <a:lumMod val="10000"/>
                  </a:schemeClr>
                </a:solidFill>
                <a:latin typeface="+mn-lt"/>
                <a:cs typeface="+mn-cs"/>
              </a:rPr>
              <a:t>Siek</a:t>
            </a:r>
            <a:endParaRPr lang="en-US" sz="2600" dirty="0" smtClean="0">
              <a:solidFill>
                <a:schemeClr val="bg2">
                  <a:lumMod val="10000"/>
                </a:schemeClr>
              </a:solidFill>
              <a:latin typeface="+mn-lt"/>
              <a:cs typeface="+mn-cs"/>
            </a:endParaRPr>
          </a:p>
        </p:txBody>
      </p:sp>
    </p:spTree>
    <p:extLst>
      <p:ext uri="{BB962C8B-B14F-4D97-AF65-F5344CB8AC3E}">
        <p14:creationId xmlns:p14="http://schemas.microsoft.com/office/powerpoint/2010/main" val="2909557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509" y="1738737"/>
            <a:ext cx="5829300" cy="230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6</a:t>
            </a:fld>
            <a:endParaRPr lang="en-US" smtClean="0"/>
          </a:p>
        </p:txBody>
      </p:sp>
      <p:sp>
        <p:nvSpPr>
          <p:cNvPr id="28" name="TextBox 27"/>
          <p:cNvSpPr txBox="1"/>
          <p:nvPr/>
        </p:nvSpPr>
        <p:spPr>
          <a:xfrm>
            <a:off x="794106" y="188929"/>
            <a:ext cx="8325134" cy="769441"/>
          </a:xfrm>
          <a:prstGeom prst="rect">
            <a:avLst/>
          </a:prstGeom>
          <a:noFill/>
        </p:spPr>
        <p:txBody>
          <a:bodyPr wrap="square">
            <a:spAutoFit/>
          </a:bodyPr>
          <a:lstStyle/>
          <a:p>
            <a:pPr fontAlgn="auto">
              <a:spcBef>
                <a:spcPts val="0"/>
              </a:spcBef>
              <a:spcAft>
                <a:spcPts val="0"/>
              </a:spcAft>
              <a:defRPr/>
            </a:pPr>
            <a:r>
              <a:rPr lang="en-US" sz="4400" dirty="0" smtClean="0">
                <a:solidFill>
                  <a:schemeClr val="bg2">
                    <a:lumMod val="10000"/>
                  </a:schemeClr>
                </a:solidFill>
                <a:latin typeface="+mj-lt"/>
                <a:cs typeface="+mn-cs"/>
              </a:rPr>
              <a:t>DC-DC Converter Review: Buck</a:t>
            </a:r>
            <a:endParaRPr lang="en-US" dirty="0">
              <a:solidFill>
                <a:srgbClr val="FF0000"/>
              </a:solidFill>
              <a:latin typeface="+mn-lt"/>
              <a:cs typeface="+mn-cs"/>
            </a:endParaRPr>
          </a:p>
        </p:txBody>
      </p:sp>
      <p:grpSp>
        <p:nvGrpSpPr>
          <p:cNvPr id="16" name="Group 15"/>
          <p:cNvGrpSpPr/>
          <p:nvPr/>
        </p:nvGrpSpPr>
        <p:grpSpPr>
          <a:xfrm>
            <a:off x="2415364" y="2217092"/>
            <a:ext cx="4497572" cy="1499191"/>
            <a:chOff x="2488019" y="2892056"/>
            <a:chExt cx="4497572" cy="1499191"/>
          </a:xfrm>
        </p:grpSpPr>
        <p:cxnSp>
          <p:nvCxnSpPr>
            <p:cNvPr id="4" name="Straight Connector 3"/>
            <p:cNvCxnSpPr/>
            <p:nvPr/>
          </p:nvCxnSpPr>
          <p:spPr>
            <a:xfrm flipV="1">
              <a:off x="2488019" y="2892056"/>
              <a:ext cx="0" cy="149919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488019" y="2892056"/>
              <a:ext cx="4497572" cy="0"/>
            </a:xfrm>
            <a:prstGeom prst="line">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a:off x="3531782" y="2015073"/>
            <a:ext cx="372140"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488366" y="1664199"/>
            <a:ext cx="363280" cy="336697"/>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692504" y="2217092"/>
            <a:ext cx="2369288" cy="1499191"/>
            <a:chOff x="4765159" y="2892056"/>
            <a:chExt cx="2369288" cy="1499191"/>
          </a:xfrm>
        </p:grpSpPr>
        <p:cxnSp>
          <p:nvCxnSpPr>
            <p:cNvPr id="17" name="Straight Connector 16"/>
            <p:cNvCxnSpPr/>
            <p:nvPr/>
          </p:nvCxnSpPr>
          <p:spPr>
            <a:xfrm flipV="1">
              <a:off x="4765159" y="2892056"/>
              <a:ext cx="0" cy="149919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765159" y="2892056"/>
              <a:ext cx="2369288" cy="0"/>
            </a:xfrm>
            <a:prstGeom prst="line">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2117264" y="1465777"/>
            <a:ext cx="1126497" cy="892552"/>
          </a:xfrm>
          <a:prstGeom prst="rect">
            <a:avLst/>
          </a:prstGeom>
          <a:noFill/>
        </p:spPr>
        <p:txBody>
          <a:bodyPr wrap="square">
            <a:spAutoFit/>
          </a:bodyPr>
          <a:lstStyle/>
          <a:p>
            <a:pPr fontAlgn="auto">
              <a:spcBef>
                <a:spcPts val="0"/>
              </a:spcBef>
              <a:spcAft>
                <a:spcPts val="0"/>
              </a:spcAft>
              <a:defRPr/>
            </a:pPr>
            <a:r>
              <a:rPr lang="en-US" sz="3600" b="1" dirty="0" smtClean="0">
                <a:solidFill>
                  <a:schemeClr val="bg2">
                    <a:lumMod val="10000"/>
                  </a:schemeClr>
                </a:solidFill>
                <a:latin typeface="+mn-lt"/>
                <a:cs typeface="+mn-cs"/>
              </a:rPr>
              <a:t>Vi</a:t>
            </a:r>
            <a:endParaRPr lang="en-US" sz="3600" b="1" dirty="0">
              <a:solidFill>
                <a:schemeClr val="bg2">
                  <a:lumMod val="10000"/>
                </a:schemeClr>
              </a:solidFill>
              <a:latin typeface="+mn-lt"/>
              <a:cs typeface="+mn-cs"/>
            </a:endParaRPr>
          </a:p>
          <a:p>
            <a:pPr fontAlgn="auto">
              <a:spcBef>
                <a:spcPts val="0"/>
              </a:spcBef>
              <a:spcAft>
                <a:spcPts val="0"/>
              </a:spcAft>
              <a:defRPr/>
            </a:pPr>
            <a:endParaRPr lang="en-US" sz="1400" b="1" dirty="0">
              <a:solidFill>
                <a:srgbClr val="FF0000"/>
              </a:solidFill>
              <a:latin typeface="+mn-lt"/>
              <a:cs typeface="+mn-cs"/>
            </a:endParaRPr>
          </a:p>
        </p:txBody>
      </p:sp>
      <p:sp>
        <p:nvSpPr>
          <p:cNvPr id="25" name="TextBox 24"/>
          <p:cNvSpPr txBox="1"/>
          <p:nvPr/>
        </p:nvSpPr>
        <p:spPr>
          <a:xfrm>
            <a:off x="7051284" y="1383889"/>
            <a:ext cx="1126497" cy="892552"/>
          </a:xfrm>
          <a:prstGeom prst="rect">
            <a:avLst/>
          </a:prstGeom>
          <a:noFill/>
        </p:spPr>
        <p:txBody>
          <a:bodyPr wrap="square">
            <a:spAutoFit/>
          </a:bodyPr>
          <a:lstStyle/>
          <a:p>
            <a:pPr fontAlgn="auto">
              <a:spcBef>
                <a:spcPts val="0"/>
              </a:spcBef>
              <a:spcAft>
                <a:spcPts val="0"/>
              </a:spcAft>
              <a:defRPr/>
            </a:pPr>
            <a:r>
              <a:rPr lang="en-US" sz="3600" b="1" dirty="0" smtClean="0">
                <a:solidFill>
                  <a:schemeClr val="bg2">
                    <a:lumMod val="10000"/>
                  </a:schemeClr>
                </a:solidFill>
                <a:latin typeface="+mn-lt"/>
                <a:cs typeface="+mn-cs"/>
              </a:rPr>
              <a:t>Vo</a:t>
            </a:r>
            <a:endParaRPr lang="en-US" sz="3600" b="1" dirty="0">
              <a:solidFill>
                <a:schemeClr val="bg2">
                  <a:lumMod val="10000"/>
                </a:schemeClr>
              </a:solidFill>
              <a:latin typeface="+mn-lt"/>
              <a:cs typeface="+mn-cs"/>
            </a:endParaRPr>
          </a:p>
          <a:p>
            <a:pPr fontAlgn="auto">
              <a:spcBef>
                <a:spcPts val="0"/>
              </a:spcBef>
              <a:spcAft>
                <a:spcPts val="0"/>
              </a:spcAft>
              <a:defRPr/>
            </a:pPr>
            <a:endParaRPr lang="en-US" sz="1400" b="1" dirty="0">
              <a:solidFill>
                <a:srgbClr val="FF0000"/>
              </a:solidFill>
              <a:latin typeface="+mn-lt"/>
              <a:cs typeface="+mn-cs"/>
            </a:endParaRPr>
          </a:p>
        </p:txBody>
      </p:sp>
      <p:cxnSp>
        <p:nvCxnSpPr>
          <p:cNvPr id="21" name="Straight Connector 20"/>
          <p:cNvCxnSpPr/>
          <p:nvPr/>
        </p:nvCxnSpPr>
        <p:spPr>
          <a:xfrm>
            <a:off x="2264735" y="4423144"/>
            <a:ext cx="0" cy="2190307"/>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988288" y="6411433"/>
            <a:ext cx="6544341"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264735" y="4657060"/>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96" name="Straight Connector 4095"/>
          <p:cNvCxnSpPr/>
          <p:nvPr/>
        </p:nvCxnSpPr>
        <p:spPr>
          <a:xfrm>
            <a:off x="3242930" y="4657060"/>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62377" y="4657059"/>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640572" y="4657059"/>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100" name="Rectangle 4099"/>
          <p:cNvSpPr/>
          <p:nvPr/>
        </p:nvSpPr>
        <p:spPr>
          <a:xfrm>
            <a:off x="8343901" y="2185013"/>
            <a:ext cx="377455" cy="1419424"/>
          </a:xfrm>
          <a:prstGeom prst="rect">
            <a:avLst/>
          </a:prstGeom>
          <a:noFill/>
          <a:ln w="571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lumMod val="50000"/>
                  </a:schemeClr>
                </a:solidFill>
              </a:rPr>
              <a:t>LOAD</a:t>
            </a:r>
            <a:endParaRPr lang="en-US" sz="2400" b="1" dirty="0">
              <a:solidFill>
                <a:schemeClr val="tx1">
                  <a:lumMod val="50000"/>
                </a:schemeClr>
              </a:solidFill>
            </a:endParaRPr>
          </a:p>
        </p:txBody>
      </p:sp>
      <p:cxnSp>
        <p:nvCxnSpPr>
          <p:cNvPr id="4102" name="Straight Connector 4101"/>
          <p:cNvCxnSpPr/>
          <p:nvPr/>
        </p:nvCxnSpPr>
        <p:spPr>
          <a:xfrm>
            <a:off x="7206018" y="2000896"/>
            <a:ext cx="1326611"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04" name="Straight Connector 4103"/>
          <p:cNvCxnSpPr>
            <a:endCxn id="4100" idx="0"/>
          </p:cNvCxnSpPr>
          <p:nvPr/>
        </p:nvCxnSpPr>
        <p:spPr>
          <a:xfrm>
            <a:off x="8532628" y="2000896"/>
            <a:ext cx="1" cy="184117"/>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08" name="Straight Connector 4107"/>
          <p:cNvCxnSpPr>
            <a:stCxn id="4100" idx="2"/>
          </p:cNvCxnSpPr>
          <p:nvPr/>
        </p:nvCxnSpPr>
        <p:spPr>
          <a:xfrm>
            <a:off x="8532629" y="3604437"/>
            <a:ext cx="0" cy="216936"/>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111" name="Isosceles Triangle 4110"/>
          <p:cNvSpPr/>
          <p:nvPr/>
        </p:nvSpPr>
        <p:spPr>
          <a:xfrm rot="10800000">
            <a:off x="8437092" y="3808124"/>
            <a:ext cx="188728" cy="196306"/>
          </a:xfrm>
          <a:prstGeom prst="triangle">
            <a:avLst/>
          </a:prstGeom>
          <a:noFill/>
          <a:ln w="571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2" name="TextBox 4111"/>
          <p:cNvSpPr txBox="1"/>
          <p:nvPr/>
        </p:nvSpPr>
        <p:spPr>
          <a:xfrm>
            <a:off x="1017996" y="4841725"/>
            <a:ext cx="1175568" cy="646331"/>
          </a:xfrm>
          <a:prstGeom prst="rect">
            <a:avLst/>
          </a:prstGeom>
          <a:noFill/>
        </p:spPr>
        <p:txBody>
          <a:bodyPr wrap="square" rtlCol="0">
            <a:spAutoFit/>
          </a:bodyPr>
          <a:lstStyle/>
          <a:p>
            <a:r>
              <a:rPr lang="en-US" b="1" dirty="0" smtClean="0">
                <a:solidFill>
                  <a:schemeClr val="bg2">
                    <a:lumMod val="10000"/>
                  </a:schemeClr>
                </a:solidFill>
              </a:rPr>
              <a:t>Inductor</a:t>
            </a:r>
          </a:p>
          <a:p>
            <a:r>
              <a:rPr lang="en-US" b="1" dirty="0" smtClean="0">
                <a:solidFill>
                  <a:schemeClr val="bg2">
                    <a:lumMod val="10000"/>
                  </a:schemeClr>
                </a:solidFill>
              </a:rPr>
              <a:t>Current</a:t>
            </a:r>
            <a:endParaRPr lang="en-US" b="1" dirty="0">
              <a:solidFill>
                <a:schemeClr val="bg2">
                  <a:lumMod val="10000"/>
                </a:schemeClr>
              </a:solidFill>
            </a:endParaRPr>
          </a:p>
        </p:txBody>
      </p:sp>
      <p:cxnSp>
        <p:nvCxnSpPr>
          <p:cNvPr id="4114" name="Straight Connector 4113"/>
          <p:cNvCxnSpPr/>
          <p:nvPr/>
        </p:nvCxnSpPr>
        <p:spPr>
          <a:xfrm>
            <a:off x="2264735" y="5164890"/>
            <a:ext cx="4941283"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017996" y="5488056"/>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sp>
        <p:nvSpPr>
          <p:cNvPr id="56" name="TextBox 55"/>
          <p:cNvSpPr txBox="1"/>
          <p:nvPr/>
        </p:nvSpPr>
        <p:spPr>
          <a:xfrm>
            <a:off x="7943672" y="1542721"/>
            <a:ext cx="1175568" cy="369332"/>
          </a:xfrm>
          <a:prstGeom prst="rect">
            <a:avLst/>
          </a:prstGeom>
          <a:noFill/>
        </p:spPr>
        <p:txBody>
          <a:bodyPr wrap="square" rtlCol="0">
            <a:spAutoFit/>
          </a:bodyPr>
          <a:lstStyle/>
          <a:p>
            <a:r>
              <a:rPr lang="en-US" b="1" dirty="0" smtClean="0">
                <a:solidFill>
                  <a:schemeClr val="bg2">
                    <a:lumMod val="10000"/>
                  </a:schemeClr>
                </a:solidFill>
              </a:rPr>
              <a:t>IL</a:t>
            </a:r>
            <a:endParaRPr lang="en-US" b="1" dirty="0">
              <a:solidFill>
                <a:schemeClr val="bg2">
                  <a:lumMod val="10000"/>
                </a:schemeClr>
              </a:solidFill>
            </a:endParaRPr>
          </a:p>
        </p:txBody>
      </p:sp>
      <p:sp>
        <p:nvSpPr>
          <p:cNvPr id="57" name="TextBox 56"/>
          <p:cNvSpPr txBox="1"/>
          <p:nvPr/>
        </p:nvSpPr>
        <p:spPr>
          <a:xfrm>
            <a:off x="6591364" y="4809460"/>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sp>
        <p:nvSpPr>
          <p:cNvPr id="58" name="TextBox 57"/>
          <p:cNvSpPr txBox="1"/>
          <p:nvPr/>
        </p:nvSpPr>
        <p:spPr>
          <a:xfrm>
            <a:off x="4172127" y="1428492"/>
            <a:ext cx="1126497" cy="892552"/>
          </a:xfrm>
          <a:prstGeom prst="rect">
            <a:avLst/>
          </a:prstGeom>
          <a:noFill/>
        </p:spPr>
        <p:txBody>
          <a:bodyPr wrap="square">
            <a:spAutoFit/>
          </a:bodyPr>
          <a:lstStyle/>
          <a:p>
            <a:pPr fontAlgn="auto">
              <a:spcBef>
                <a:spcPts val="0"/>
              </a:spcBef>
              <a:spcAft>
                <a:spcPts val="0"/>
              </a:spcAft>
              <a:defRPr/>
            </a:pPr>
            <a:r>
              <a:rPr lang="en-US" sz="3600" b="1" dirty="0" err="1" smtClean="0">
                <a:solidFill>
                  <a:schemeClr val="bg2">
                    <a:lumMod val="10000"/>
                  </a:schemeClr>
                </a:solidFill>
                <a:latin typeface="+mn-lt"/>
                <a:cs typeface="+mn-cs"/>
              </a:rPr>
              <a:t>Vx</a:t>
            </a:r>
            <a:endParaRPr lang="en-US" sz="3600" b="1" dirty="0">
              <a:solidFill>
                <a:schemeClr val="bg2">
                  <a:lumMod val="10000"/>
                </a:schemeClr>
              </a:solidFill>
              <a:latin typeface="+mn-lt"/>
              <a:cs typeface="+mn-cs"/>
            </a:endParaRPr>
          </a:p>
          <a:p>
            <a:pPr fontAlgn="auto">
              <a:spcBef>
                <a:spcPts val="0"/>
              </a:spcBef>
              <a:spcAft>
                <a:spcPts val="0"/>
              </a:spcAft>
              <a:defRPr/>
            </a:pPr>
            <a:endParaRPr lang="en-US" sz="1400" b="1" dirty="0">
              <a:solidFill>
                <a:srgbClr val="FF0000"/>
              </a:solidFill>
              <a:latin typeface="+mn-lt"/>
              <a:cs typeface="+mn-cs"/>
            </a:endParaRPr>
          </a:p>
        </p:txBody>
      </p:sp>
      <p:cxnSp>
        <p:nvCxnSpPr>
          <p:cNvPr id="32" name="Straight Connector 31"/>
          <p:cNvCxnSpPr/>
          <p:nvPr/>
        </p:nvCxnSpPr>
        <p:spPr>
          <a:xfrm flipV="1">
            <a:off x="3507464" y="1666095"/>
            <a:ext cx="363280" cy="336697"/>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0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2"/>
                                        </p:tgtEl>
                                      </p:cBhvr>
                                    </p:animEffect>
                                    <p:set>
                                      <p:cBhvr>
                                        <p:cTn id="7" dur="1" fill="hold">
                                          <p:stCondLst>
                                            <p:cond delay="499"/>
                                          </p:stCondLst>
                                        </p:cTn>
                                        <p:tgtEl>
                                          <p:spTgt spid="3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6"/>
                                        </p:tgtEl>
                                      </p:cBhvr>
                                    </p:animEffect>
                                    <p:set>
                                      <p:cBhvr>
                                        <p:cTn id="25" dur="1" fill="hold">
                                          <p:stCondLst>
                                            <p:cond delay="499"/>
                                          </p:stCondLst>
                                        </p:cTn>
                                        <p:tgtEl>
                                          <p:spTgt spid="1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7</a:t>
            </a:fld>
            <a:endParaRPr lang="en-US" smtClean="0"/>
          </a:p>
        </p:txBody>
      </p:sp>
      <p:sp>
        <p:nvSpPr>
          <p:cNvPr id="28" name="TextBox 27"/>
          <p:cNvSpPr txBox="1"/>
          <p:nvPr/>
        </p:nvSpPr>
        <p:spPr>
          <a:xfrm>
            <a:off x="985838" y="160338"/>
            <a:ext cx="8158162" cy="769441"/>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Boost Converter</a:t>
            </a:r>
            <a:endParaRPr lang="en-US" dirty="0">
              <a:solidFill>
                <a:srgbClr val="FF0000"/>
              </a:solidFill>
              <a:latin typeface="+mn-lt"/>
              <a:cs typeface="+mn-cs"/>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3266" y="1504429"/>
            <a:ext cx="5012946" cy="2666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2115403" y="2197290"/>
            <a:ext cx="1992573"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107976" y="2197290"/>
            <a:ext cx="0" cy="1173707"/>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235793" y="1610436"/>
            <a:ext cx="4014882" cy="0"/>
          </a:xfrm>
          <a:prstGeom prst="line">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64735" y="4423144"/>
            <a:ext cx="0" cy="2190307"/>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988288" y="6411433"/>
            <a:ext cx="6544341"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264735" y="4657060"/>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42930" y="4657060"/>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662377" y="4657059"/>
            <a:ext cx="978195" cy="97819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640572" y="4657059"/>
            <a:ext cx="1421220" cy="9781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017996" y="4841725"/>
            <a:ext cx="1175568" cy="646331"/>
          </a:xfrm>
          <a:prstGeom prst="rect">
            <a:avLst/>
          </a:prstGeom>
          <a:noFill/>
        </p:spPr>
        <p:txBody>
          <a:bodyPr wrap="square" rtlCol="0">
            <a:spAutoFit/>
          </a:bodyPr>
          <a:lstStyle/>
          <a:p>
            <a:r>
              <a:rPr lang="en-US" b="1" dirty="0" smtClean="0">
                <a:solidFill>
                  <a:schemeClr val="bg2">
                    <a:lumMod val="10000"/>
                  </a:schemeClr>
                </a:solidFill>
              </a:rPr>
              <a:t>Inductor</a:t>
            </a:r>
          </a:p>
          <a:p>
            <a:r>
              <a:rPr lang="en-US" b="1" dirty="0" smtClean="0">
                <a:solidFill>
                  <a:schemeClr val="bg2">
                    <a:lumMod val="10000"/>
                  </a:schemeClr>
                </a:solidFill>
              </a:rPr>
              <a:t>Current</a:t>
            </a:r>
            <a:endParaRPr lang="en-US" b="1" dirty="0">
              <a:solidFill>
                <a:schemeClr val="bg2">
                  <a:lumMod val="10000"/>
                </a:schemeClr>
              </a:solidFill>
            </a:endParaRPr>
          </a:p>
        </p:txBody>
      </p:sp>
      <p:cxnSp>
        <p:nvCxnSpPr>
          <p:cNvPr id="25" name="Straight Connector 24"/>
          <p:cNvCxnSpPr/>
          <p:nvPr/>
        </p:nvCxnSpPr>
        <p:spPr>
          <a:xfrm>
            <a:off x="2264735" y="5164890"/>
            <a:ext cx="4941283"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017996" y="5488056"/>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sp>
        <p:nvSpPr>
          <p:cNvPr id="27" name="TextBox 26"/>
          <p:cNvSpPr txBox="1"/>
          <p:nvPr/>
        </p:nvSpPr>
        <p:spPr>
          <a:xfrm>
            <a:off x="6591364" y="4809460"/>
            <a:ext cx="1175568" cy="369332"/>
          </a:xfrm>
          <a:prstGeom prst="rect">
            <a:avLst/>
          </a:prstGeom>
          <a:noFill/>
        </p:spPr>
        <p:txBody>
          <a:bodyPr wrap="square" rtlCol="0">
            <a:spAutoFit/>
          </a:bodyPr>
          <a:lstStyle/>
          <a:p>
            <a:r>
              <a:rPr lang="en-US" b="1" dirty="0" err="1" smtClean="0">
                <a:solidFill>
                  <a:schemeClr val="bg2">
                    <a:lumMod val="10000"/>
                  </a:schemeClr>
                </a:solidFill>
              </a:rPr>
              <a:t>Iavg</a:t>
            </a:r>
            <a:r>
              <a:rPr lang="en-US" b="1" dirty="0" smtClean="0">
                <a:solidFill>
                  <a:schemeClr val="bg2">
                    <a:lumMod val="10000"/>
                  </a:schemeClr>
                </a:solidFill>
              </a:rPr>
              <a:t>=IL</a:t>
            </a:r>
            <a:endParaRPr lang="en-US" b="1" dirty="0">
              <a:solidFill>
                <a:schemeClr val="bg2">
                  <a:lumMod val="10000"/>
                </a:schemeClr>
              </a:solidFill>
            </a:endParaRPr>
          </a:p>
        </p:txBody>
      </p:sp>
    </p:spTree>
    <p:extLst>
      <p:ext uri="{BB962C8B-B14F-4D97-AF65-F5344CB8AC3E}">
        <p14:creationId xmlns:p14="http://schemas.microsoft.com/office/powerpoint/2010/main" val="4292560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8</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Proposed Solution – </a:t>
            </a:r>
            <a:br>
              <a:rPr lang="en-US" sz="4400" dirty="0" smtClean="0">
                <a:solidFill>
                  <a:schemeClr val="bg2">
                    <a:lumMod val="10000"/>
                  </a:schemeClr>
                </a:solidFill>
                <a:latin typeface="+mj-lt"/>
                <a:cs typeface="+mn-cs"/>
              </a:rPr>
            </a:br>
            <a:r>
              <a:rPr lang="en-US" sz="4400" dirty="0" smtClean="0">
                <a:solidFill>
                  <a:schemeClr val="bg2">
                    <a:lumMod val="10000"/>
                  </a:schemeClr>
                </a:solidFill>
                <a:latin typeface="+mj-lt"/>
                <a:cs typeface="+mn-cs"/>
              </a:rPr>
              <a:t>Modified DC-DC Converter</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5" name="TextBox 4"/>
          <p:cNvSpPr txBox="1"/>
          <p:nvPr/>
        </p:nvSpPr>
        <p:spPr>
          <a:xfrm>
            <a:off x="985838" y="1685916"/>
            <a:ext cx="8111861" cy="2000548"/>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smtClean="0">
                <a:solidFill>
                  <a:schemeClr val="bg2">
                    <a:lumMod val="10000"/>
                  </a:schemeClr>
                </a:solidFill>
                <a:latin typeface="+mn-lt"/>
              </a:rPr>
              <a:t>Dual-Input Tri-Output</a:t>
            </a:r>
          </a:p>
          <a:p>
            <a:pPr marL="800100" lvl="1" indent="-342900" fontAlgn="auto">
              <a:spcBef>
                <a:spcPts val="0"/>
              </a:spcBef>
              <a:spcAft>
                <a:spcPts val="0"/>
              </a:spcAft>
              <a:buFont typeface="Arial" pitchFamily="34" charset="0"/>
              <a:buChar char="•"/>
              <a:defRPr/>
            </a:pPr>
            <a:r>
              <a:rPr lang="en-US" sz="2000" dirty="0" smtClean="0">
                <a:solidFill>
                  <a:schemeClr val="bg2">
                    <a:lumMod val="10000"/>
                  </a:schemeClr>
                </a:solidFill>
                <a:latin typeface="+mn-lt"/>
              </a:rPr>
              <a:t>Allows three rails and two energy harvesting options</a:t>
            </a:r>
          </a:p>
          <a:p>
            <a:pPr marL="342900" indent="-342900" fontAlgn="auto">
              <a:spcBef>
                <a:spcPts val="0"/>
              </a:spcBef>
              <a:spcAft>
                <a:spcPts val="0"/>
              </a:spcAft>
              <a:buFont typeface="Arial" pitchFamily="34" charset="0"/>
              <a:buChar char="•"/>
              <a:defRPr/>
            </a:pP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endParaRPr>
          </a:p>
          <a:p>
            <a:pPr fontAlgn="auto">
              <a:spcBef>
                <a:spcPts val="0"/>
              </a:spcBef>
              <a:spcAft>
                <a:spcPts val="0"/>
              </a:spcAft>
              <a:defRPr/>
            </a:pPr>
            <a:endParaRPr lang="en-US" sz="2600" b="1" dirty="0" smtClean="0">
              <a:solidFill>
                <a:schemeClr val="bg2">
                  <a:lumMod val="10000"/>
                </a:schemeClr>
              </a:solidFill>
              <a:latin typeface="+mn-lt"/>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44" y="3374888"/>
            <a:ext cx="7387695" cy="3014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613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8A0116-4BB3-4303-B40C-23781470D616}" type="slidenum">
              <a:rPr lang="en-US" smtClean="0"/>
              <a:pPr fontAlgn="base">
                <a:spcBef>
                  <a:spcPct val="0"/>
                </a:spcBef>
                <a:spcAft>
                  <a:spcPct val="0"/>
                </a:spcAft>
                <a:defRPr/>
              </a:pPr>
              <a:t>9</a:t>
            </a:fld>
            <a:endParaRPr lang="en-US" smtClean="0"/>
          </a:p>
        </p:txBody>
      </p:sp>
      <p:sp>
        <p:nvSpPr>
          <p:cNvPr id="28" name="TextBox 27"/>
          <p:cNvSpPr txBox="1"/>
          <p:nvPr/>
        </p:nvSpPr>
        <p:spPr>
          <a:xfrm>
            <a:off x="985838" y="160338"/>
            <a:ext cx="8158162" cy="1723549"/>
          </a:xfrm>
          <a:prstGeom prst="rect">
            <a:avLst/>
          </a:prstGeom>
          <a:noFill/>
        </p:spPr>
        <p:txBody>
          <a:bodyPr>
            <a:spAutoFit/>
          </a:bodyPr>
          <a:lstStyle/>
          <a:p>
            <a:pPr fontAlgn="auto">
              <a:spcBef>
                <a:spcPts val="0"/>
              </a:spcBef>
              <a:spcAft>
                <a:spcPts val="0"/>
              </a:spcAft>
              <a:defRPr/>
            </a:pPr>
            <a:r>
              <a:rPr lang="en-US" sz="4400" dirty="0" smtClean="0">
                <a:solidFill>
                  <a:schemeClr val="bg2">
                    <a:lumMod val="10000"/>
                  </a:schemeClr>
                </a:solidFill>
                <a:latin typeface="+mj-lt"/>
                <a:cs typeface="+mn-cs"/>
              </a:rPr>
              <a:t>Proposed Solution – </a:t>
            </a:r>
            <a:br>
              <a:rPr lang="en-US" sz="4400" dirty="0" smtClean="0">
                <a:solidFill>
                  <a:schemeClr val="bg2">
                    <a:lumMod val="10000"/>
                  </a:schemeClr>
                </a:solidFill>
                <a:latin typeface="+mj-lt"/>
                <a:cs typeface="+mn-cs"/>
              </a:rPr>
            </a:br>
            <a:r>
              <a:rPr lang="en-US" sz="4400" dirty="0" smtClean="0">
                <a:solidFill>
                  <a:schemeClr val="bg2">
                    <a:lumMod val="10000"/>
                  </a:schemeClr>
                </a:solidFill>
                <a:latin typeface="+mj-lt"/>
                <a:cs typeface="+mn-cs"/>
              </a:rPr>
              <a:t>Modified DC-DC Converter</a:t>
            </a:r>
            <a:endParaRPr lang="en-US" sz="4400" dirty="0">
              <a:solidFill>
                <a:schemeClr val="bg2">
                  <a:lumMod val="10000"/>
                </a:schemeClr>
              </a:solidFill>
              <a:latin typeface="+mj-lt"/>
              <a:cs typeface="+mn-cs"/>
            </a:endParaRPr>
          </a:p>
          <a:p>
            <a:pPr fontAlgn="auto">
              <a:spcBef>
                <a:spcPts val="0"/>
              </a:spcBef>
              <a:spcAft>
                <a:spcPts val="0"/>
              </a:spcAft>
              <a:defRPr/>
            </a:pPr>
            <a:endParaRPr lang="en-US" dirty="0">
              <a:solidFill>
                <a:srgbClr val="FF0000"/>
              </a:solidFill>
              <a:latin typeface="+mn-lt"/>
              <a:cs typeface="+mn-cs"/>
            </a:endParaRPr>
          </a:p>
        </p:txBody>
      </p:sp>
      <p:sp>
        <p:nvSpPr>
          <p:cNvPr id="5" name="TextBox 4"/>
          <p:cNvSpPr txBox="1"/>
          <p:nvPr/>
        </p:nvSpPr>
        <p:spPr>
          <a:xfrm>
            <a:off x="985838" y="1685916"/>
            <a:ext cx="8111861" cy="2092881"/>
          </a:xfrm>
          <a:prstGeom prst="rect">
            <a:avLst/>
          </a:prstGeom>
          <a:noFill/>
        </p:spPr>
        <p:txBody>
          <a:bodyPr wrap="square">
            <a:spAutoFit/>
          </a:bodyPr>
          <a:lstStyle/>
          <a:p>
            <a:pPr marL="342900" indent="-342900" fontAlgn="auto">
              <a:spcBef>
                <a:spcPts val="0"/>
              </a:spcBef>
              <a:spcAft>
                <a:spcPts val="0"/>
              </a:spcAft>
              <a:buFont typeface="Arial" pitchFamily="34" charset="0"/>
              <a:buChar char="•"/>
              <a:defRPr/>
            </a:pPr>
            <a:r>
              <a:rPr lang="en-US" sz="2600" dirty="0">
                <a:solidFill>
                  <a:schemeClr val="bg2">
                    <a:lumMod val="10000"/>
                  </a:schemeClr>
                </a:solidFill>
              </a:rPr>
              <a:t>Both Buck and Boost Conversion with single inductor</a:t>
            </a:r>
          </a:p>
          <a:p>
            <a:pPr fontAlgn="auto">
              <a:spcBef>
                <a:spcPts val="0"/>
              </a:spcBef>
              <a:spcAft>
                <a:spcPts val="0"/>
              </a:spcAft>
              <a:defRPr/>
            </a:pPr>
            <a:endParaRPr lang="en-US" sz="2600" dirty="0">
              <a:solidFill>
                <a:schemeClr val="bg2">
                  <a:lumMod val="10000"/>
                </a:schemeClr>
              </a:solidFill>
              <a:latin typeface="+mn-lt"/>
            </a:endParaRPr>
          </a:p>
          <a:p>
            <a:pPr marL="342900" indent="-342900" fontAlgn="auto">
              <a:spcBef>
                <a:spcPts val="0"/>
              </a:spcBef>
              <a:spcAft>
                <a:spcPts val="0"/>
              </a:spcAft>
              <a:buFont typeface="Arial" pitchFamily="34" charset="0"/>
              <a:buChar char="•"/>
              <a:defRPr/>
            </a:pPr>
            <a:endParaRPr lang="en-US" sz="2600" b="1" dirty="0" smtClean="0">
              <a:solidFill>
                <a:schemeClr val="bg2">
                  <a:lumMod val="10000"/>
                </a:schemeClr>
              </a:solidFill>
              <a:latin typeface="+mn-lt"/>
            </a:endParaRPr>
          </a:p>
          <a:p>
            <a:pPr fontAlgn="auto">
              <a:spcBef>
                <a:spcPts val="0"/>
              </a:spcBef>
              <a:spcAft>
                <a:spcPts val="0"/>
              </a:spcAft>
              <a:defRPr/>
            </a:pPr>
            <a:endParaRPr lang="en-US" sz="2600" b="1" dirty="0" smtClean="0">
              <a:solidFill>
                <a:schemeClr val="bg2">
                  <a:lumMod val="10000"/>
                </a:schemeClr>
              </a:solidFill>
              <a:latin typeface="+mn-lt"/>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44" y="3374888"/>
            <a:ext cx="7387695" cy="3014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a:off x="1498597" y="2732356"/>
            <a:ext cx="1168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186634" y="2732356"/>
            <a:ext cx="1168400" cy="0"/>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683924" y="2547690"/>
            <a:ext cx="697627" cy="369332"/>
          </a:xfrm>
          <a:prstGeom prst="rect">
            <a:avLst/>
          </a:prstGeom>
          <a:noFill/>
        </p:spPr>
        <p:txBody>
          <a:bodyPr wrap="none" rtlCol="0">
            <a:spAutoFit/>
          </a:bodyPr>
          <a:lstStyle/>
          <a:p>
            <a:r>
              <a:rPr lang="en-US" dirty="0" smtClean="0">
                <a:solidFill>
                  <a:srgbClr val="FF0000"/>
                </a:solidFill>
              </a:rPr>
              <a:t>Buck</a:t>
            </a:r>
            <a:endParaRPr lang="en-US" dirty="0">
              <a:solidFill>
                <a:srgbClr val="FF0000"/>
              </a:solidFill>
            </a:endParaRPr>
          </a:p>
        </p:txBody>
      </p:sp>
      <p:sp>
        <p:nvSpPr>
          <p:cNvPr id="10" name="TextBox 9"/>
          <p:cNvSpPr txBox="1"/>
          <p:nvPr/>
        </p:nvSpPr>
        <p:spPr>
          <a:xfrm>
            <a:off x="5270362" y="2545313"/>
            <a:ext cx="774571" cy="369332"/>
          </a:xfrm>
          <a:prstGeom prst="rect">
            <a:avLst/>
          </a:prstGeom>
          <a:noFill/>
        </p:spPr>
        <p:txBody>
          <a:bodyPr wrap="none" rtlCol="0">
            <a:spAutoFit/>
          </a:bodyPr>
          <a:lstStyle/>
          <a:p>
            <a:r>
              <a:rPr lang="en-US" dirty="0" smtClean="0">
                <a:solidFill>
                  <a:srgbClr val="00B050"/>
                </a:solidFill>
              </a:rPr>
              <a:t>Boost</a:t>
            </a:r>
            <a:endParaRPr lang="en-US" dirty="0">
              <a:solidFill>
                <a:srgbClr val="00B050"/>
              </a:solidFill>
            </a:endParaRPr>
          </a:p>
        </p:txBody>
      </p:sp>
      <p:cxnSp>
        <p:nvCxnSpPr>
          <p:cNvPr id="7" name="Straight Arrow Connector 6"/>
          <p:cNvCxnSpPr/>
          <p:nvPr/>
        </p:nvCxnSpPr>
        <p:spPr>
          <a:xfrm>
            <a:off x="2540000" y="5571067"/>
            <a:ext cx="3759200" cy="84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04" name="Elbow Connector 4103"/>
          <p:cNvCxnSpPr/>
          <p:nvPr/>
        </p:nvCxnSpPr>
        <p:spPr>
          <a:xfrm flipV="1">
            <a:off x="3581400" y="4639733"/>
            <a:ext cx="3572933" cy="491068"/>
          </a:xfrm>
          <a:prstGeom prst="bentConnector3">
            <a:avLst>
              <a:gd name="adj1" fmla="val 31043"/>
            </a:avLst>
          </a:prstGeom>
          <a:ln w="28575">
            <a:solidFill>
              <a:srgbClr val="00B05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112" name="Elbow Connector 4111"/>
          <p:cNvCxnSpPr/>
          <p:nvPr/>
        </p:nvCxnSpPr>
        <p:spPr>
          <a:xfrm flipV="1">
            <a:off x="3581400" y="4199467"/>
            <a:ext cx="4318000" cy="931334"/>
          </a:xfrm>
          <a:prstGeom prst="bentConnector3">
            <a:avLst>
              <a:gd name="adj1" fmla="val 25686"/>
            </a:avLst>
          </a:prstGeom>
          <a:ln w="28575">
            <a:solidFill>
              <a:srgbClr val="00B050"/>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67336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LPVLSI_PPT_TEMPLATE (1)">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RLPVLSI_PPT_TEMPLATE (1)</Template>
  <TotalTime>13034</TotalTime>
  <Words>991</Words>
  <Application>Microsoft Office PowerPoint</Application>
  <PresentationFormat>On-screen Show (4:3)</PresentationFormat>
  <Paragraphs>142</Paragraphs>
  <Slides>19</Slides>
  <Notes>10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RLPVLSI_PPT_TEMPLATE (1)</vt:lpstr>
      <vt:lpstr>Power Management Solutions for ULP SoCs  Deliberate Practice – Session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Maximum Power Point Tracking</vt:lpstr>
      <vt:lpstr>MPPT Implementation Block Diagram</vt:lpstr>
      <vt:lpstr>Perturb and Observe (P&amp;O)</vt:lpstr>
      <vt:lpstr>Algorithm for P&amp;O Technique</vt:lpstr>
      <vt:lpstr>Results</vt:lpstr>
      <vt:lpstr>References</vt:lpstr>
    </vt:vector>
  </TitlesOfParts>
  <Company>UVA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UVA</dc:creator>
  <cp:lastModifiedBy>oaa4bj</cp:lastModifiedBy>
  <cp:revision>285</cp:revision>
  <cp:lastPrinted>2011-09-12T21:41:37Z</cp:lastPrinted>
  <dcterms:created xsi:type="dcterms:W3CDTF">2011-09-20T01:19:28Z</dcterms:created>
  <dcterms:modified xsi:type="dcterms:W3CDTF">2013-05-15T13:35:33Z</dcterms:modified>
</cp:coreProperties>
</file>